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_rels/presentation.xml.rels" ContentType="application/vnd.openxmlformats-package.relationships+xml"/>
  <Override PartName="/ppt/media/image126.png" ContentType="image/png"/>
  <Override PartName="/ppt/media/image125.png" ContentType="image/png"/>
  <Override PartName="/ppt/media/image124.png" ContentType="image/png"/>
  <Override PartName="/ppt/media/image123.png" ContentType="image/png"/>
  <Override PartName="/ppt/media/image122.png" ContentType="image/png"/>
  <Override PartName="/ppt/media/image121.png" ContentType="image/png"/>
  <Override PartName="/ppt/media/image120.png" ContentType="image/png"/>
  <Override PartName="/ppt/media/image116.png" ContentType="image/pn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6.png" ContentType="image/png"/>
  <Override PartName="/ppt/media/image174.png" ContentType="image/png"/>
  <Override PartName="/ppt/media/image105.png" ContentType="image/png"/>
  <Override PartName="/ppt/media/image173.png" ContentType="image/png"/>
  <Override PartName="/ppt/media/image104.png" ContentType="image/png"/>
  <Override PartName="/ppt/media/image172.png" ContentType="image/png"/>
  <Override PartName="/ppt/media/image103.png" ContentType="image/png"/>
  <Override PartName="/ppt/media/image171.png" ContentType="image/png"/>
  <Override PartName="/ppt/media/image102.png" ContentType="image/png"/>
  <Override PartName="/ppt/media/image170.png" ContentType="image/png"/>
  <Override PartName="/ppt/media/image101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29.png" ContentType="image/png"/>
  <Override PartName="/ppt/media/image96.png" ContentType="image/png"/>
  <Override PartName="/ppt/media/image28.png" ContentType="image/png"/>
  <Override PartName="/ppt/media/image95.png" ContentType="image/png"/>
  <Override PartName="/ppt/media/image27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79.png" ContentType="image/png"/>
  <Override PartName="/ppt/media/image77.png" ContentType="image/png"/>
  <Override PartName="/ppt/media/image75.png" ContentType="image/png"/>
  <Override PartName="/ppt/media/image78.jpeg" ContentType="image/jpeg"/>
  <Override PartName="/ppt/media/image6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89.png" ContentType="image/png"/>
  <Override PartName="/ppt/media/image69.jpeg" ContentType="image/jpeg"/>
  <Override PartName="/ppt/media/image68.png" ContentType="image/png"/>
  <Override PartName="/ppt/media/image38.png" ContentType="image/png"/>
  <Override PartName="/ppt/media/image8.png" ContentType="image/png"/>
  <Override PartName="/ppt/media/image30.png" ContentType="image/png"/>
  <Override PartName="/ppt/media/image127.png" ContentType="image/png"/>
  <Override PartName="/ppt/media/image1.png" ContentType="image/png"/>
  <Override PartName="/ppt/media/image153.png" ContentType="image/png"/>
  <Override PartName="/ppt/media/image64.jpeg" ContentType="image/jpeg"/>
  <Override PartName="/ppt/media/image39.png" ContentType="image/png"/>
  <Override PartName="/ppt/media/image50.png" ContentType="image/png"/>
  <Override PartName="/ppt/media/image147.png" ContentType="image/png"/>
  <Override PartName="/ppt/media/image51.png" ContentType="image/png"/>
  <Override PartName="/ppt/media/image148.png" ContentType="image/png"/>
  <Override PartName="/ppt/media/image52.png" ContentType="image/png"/>
  <Override PartName="/ppt/media/image149.png" ContentType="image/png"/>
  <Override PartName="/ppt/media/image53.png" ContentType="image/png"/>
  <Override PartName="/ppt/media/image128.png" ContentType="image/png"/>
  <Override PartName="/ppt/media/image129.png" ContentType="image/png"/>
  <Override PartName="/ppt/media/image32.png" ContentType="image/png"/>
  <Override PartName="/ppt/media/image131.png" ContentType="image/png"/>
  <Override PartName="/ppt/media/image133.png" ContentType="image/png"/>
  <Override PartName="/ppt/media/image160.png" ContentType="image/png"/>
  <Override PartName="/ppt/media/image161.png" ContentType="image/png"/>
  <Override PartName="/ppt/media/image162.png" ContentType="image/png"/>
  <Override PartName="/ppt/media/image151.png" ContentType="image/png"/>
  <Override PartName="/ppt/media/image40.png" ContentType="image/png"/>
  <Override PartName="/ppt/media/image137.png" ContentType="image/png"/>
  <Override PartName="/ppt/media/image163.png" ContentType="image/png"/>
  <Override PartName="/ppt/media/image152.png" ContentType="image/png"/>
  <Override PartName="/ppt/media/image41.png" ContentType="image/png"/>
  <Override PartName="/ppt/media/image138.png" ContentType="image/png"/>
  <Override PartName="/ppt/media/image164.png" ContentType="image/png"/>
  <Override PartName="/ppt/media/image42.png" ContentType="image/png"/>
  <Override PartName="/ppt/media/image139.png" ContentType="image/png"/>
  <Override PartName="/ppt/media/image165.png" ContentType="image/png"/>
  <Override PartName="/ppt/media/image43.png" ContentType="image/png"/>
  <Override PartName="/ppt/media/image166.png" ContentType="image/png"/>
  <Override PartName="/ppt/media/image44.png" ContentType="image/png"/>
  <Override PartName="/ppt/media/image130.png" ContentType="image/png"/>
  <Override PartName="/ppt/media/image167.png" ContentType="image/png"/>
  <Override PartName="/ppt/media/image150.png" ContentType="image/png"/>
  <Override PartName="/ppt/media/image168.jpeg" ContentType="image/jpeg"/>
  <Override PartName="/ppt/media/image46.png" ContentType="image/png"/>
  <Override PartName="/ppt/media/image132.png" ContentType="image/png"/>
  <Override PartName="/ppt/media/image169.png" ContentType="image/png"/>
  <Override PartName="/ppt/media/image134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56.png" ContentType="image/png"/>
  <Override PartName="/ppt/media/image142.png" ContentType="image/png"/>
  <Override PartName="/ppt/media/image55.png" ContentType="image/png"/>
  <Override PartName="/ppt/media/image141.png" ContentType="image/png"/>
  <Override PartName="/ppt/media/image45.png" ContentType="image/png"/>
  <Override PartName="/ppt/media/image76.jpeg" ContentType="image/jpeg"/>
  <Override PartName="/ppt/media/image54.png" ContentType="image/png"/>
  <Override PartName="/ppt/media/image140.png" ContentType="image/png"/>
  <Override PartName="/ppt/media/image136.png" ContentType="image/png"/>
  <Override PartName="/ppt/media/image49.png" ContentType="image/png"/>
  <Override PartName="/ppt/media/image100.png" ContentType="image/png"/>
  <Override PartName="/ppt/media/image135.png" ContentType="image/png"/>
  <Override PartName="/ppt/media/image109.png" ContentType="image/png"/>
  <Override PartName="/ppt/media/image37.png" ContentType="image/png"/>
  <Override PartName="/ppt/media/image159.png" ContentType="image/png"/>
  <Override PartName="/ppt/media/image7.png" ContentType="image/png"/>
  <Override PartName="/ppt/media/image62.jpeg" ContentType="image/jpe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1.png" ContentType="image/png"/>
  <Override PartName="/ppt/media/image158.png" ContentType="image/png"/>
  <Override PartName="/ppt/media/image6.png" ContentType="image/png"/>
  <Override PartName="/ppt/media/image18.png" ContentType="image/png"/>
  <Override PartName="/ppt/media/image86.png" ContentType="image/png"/>
  <Override PartName="/ppt/media/image31.png" ContentType="image/png"/>
  <Override PartName="/ppt/media/image9.png" ContentType="image/png"/>
  <Override PartName="/ppt/media/image47.png" ContentType="image/png"/>
  <Override PartName="/ppt/media/image10.png" ContentType="image/png"/>
  <Override PartName="/ppt/media/image175.png" ContentType="image/png"/>
  <Override PartName="/ppt/media/image107.png" ContentType="image/png"/>
  <Override PartName="/ppt/media/image35.png" ContentType="image/png"/>
  <Override PartName="/ppt/media/image60.png" ContentType="image/png"/>
  <Override PartName="/ppt/media/image157.png" ContentType="image/png"/>
  <Override PartName="/ppt/media/image5.png" ContentType="image/png"/>
  <Override PartName="/ppt/media/image85.png" ContentType="image/png"/>
  <Override PartName="/ppt/media/image17.png" ContentType="image/png"/>
  <Override PartName="/ppt/media/image14.png" ContentType="image/png"/>
  <Override PartName="/ppt/media/image82.png" ContentType="image/png"/>
  <Override PartName="/ppt/media/image34.png" ContentType="image/png"/>
  <Override PartName="/ppt/media/image156.png" ContentType="image/png"/>
  <Override PartName="/ppt/media/image4.png" ContentType="image/png"/>
  <Override PartName="/ppt/media/image84.png" ContentType="image/png"/>
  <Override PartName="/ppt/media/image16.png" ContentType="image/png"/>
  <Override PartName="/ppt/media/image13.png" ContentType="image/png"/>
  <Override PartName="/ppt/media/image81.png" ContentType="image/png"/>
  <Override PartName="/ppt/media/image33.png" ContentType="image/png"/>
  <Override PartName="/ppt/media/image155.png" ContentType="image/png"/>
  <Override PartName="/ppt/media/image3.png" ContentType="image/png"/>
  <Override PartName="/ppt/media/image83.png" ContentType="image/png"/>
  <Override PartName="/ppt/media/image15.png" ContentType="image/png"/>
  <Override PartName="/ppt/media/image12.png" ContentType="image/png"/>
  <Override PartName="/ppt/media/image80.png" ContentType="image/png"/>
  <Override PartName="/ppt/media/image94.png" ContentType="image/png"/>
  <Override PartName="/ppt/media/image26.png" ContentType="image/png"/>
  <Override PartName="/ppt/media/image2.png" ContentType="image/png"/>
  <Override PartName="/ppt/media/image154.png" ContentType="image/png"/>
  <Override PartName="/ppt/media/image93.png" ContentType="image/png"/>
  <Override PartName="/ppt/media/image25.png" ContentType="image/png"/>
  <Override PartName="/ppt/media/image92.png" ContentType="image/png"/>
  <Override PartName="/ppt/media/image24.png" ContentType="image/png"/>
  <Override PartName="/ppt/media/image57.png" ContentType="image/png"/>
  <Override PartName="/ppt/media/image20.png" ContentType="image/png"/>
  <Override PartName="/ppt/media/image117.png" ContentType="image/png"/>
  <Override PartName="/ppt/media/image58.png" ContentType="image/png"/>
  <Override PartName="/ppt/media/image21.png" ContentType="image/png"/>
  <Override PartName="/ppt/media/image118.png" ContentType="image/png"/>
  <Override PartName="/ppt/media/image59.png" ContentType="image/png"/>
  <Override PartName="/ppt/media/image110.png" ContentType="image/png"/>
  <Override PartName="/ppt/media/image90.png" ContentType="image/png"/>
  <Override PartName="/ppt/media/image22.png" ContentType="image/png"/>
  <Override PartName="/ppt/media/image119.png" ContentType="image/png"/>
  <Override PartName="/ppt/media/image91.png" ContentType="image/png"/>
  <Override PartName="/ppt/media/image23.png" ContentType="image/png"/>
  <Override PartName="/ppt/media/image63.png" ContentType="image/png"/>
  <Override PartName="/ppt/media/image66.png" ContentType="image/png"/>
  <Override PartName="/ppt/media/image6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47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58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4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52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58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41DE97-6447-42A6-8437-FD2444CD5839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9411397-2A0E-465F-83E5-F19C7481D614}">
      <dgm:prSet phldrT="[Text]"/>
      <dgm:spPr/>
      <dgm:t>
        <a:bodyPr/>
        <a:lstStyle/>
        <a:p>
          <a:r>
            <a:rPr lang="en-GB">
              <a:cs typeface="Calibri"/>
            </a:rPr>
            <a:t>University of the Basque Country</a:t>
          </a:r>
        </a:p>
      </dgm:t>
    </dgm:pt>
    <dgm:pt modelId="{70D2EC8B-547F-47D2-A28F-05363BE32AAD}" type="parTrans" cxnId="{F95C500D-32E2-4EDC-B82C-6973BAA3014F}">
      <dgm:prSet/>
      <dgm:spPr/>
      <dgm:t>
        <a:bodyPr/>
        <a:lstStyle/>
        <a:p>
          <a:endParaRPr lang="en-GB"/>
        </a:p>
      </dgm:t>
    </dgm:pt>
    <dgm:pt modelId="{DF7A8FA0-6C4F-447B-9A8F-04BA547E851A}" type="sibTrans" cxnId="{F95C500D-32E2-4EDC-B82C-6973BAA3014F}">
      <dgm:prSet/>
      <dgm:spPr/>
      <dgm:t>
        <a:bodyPr/>
        <a:lstStyle/>
        <a:p>
          <a:endParaRPr lang="en-GB"/>
        </a:p>
      </dgm:t>
    </dgm:pt>
    <dgm:pt modelId="{56A4DBFC-8D53-4564-960F-5594002F3D8E}">
      <dgm:prSet phldrT="[Text]"/>
      <dgm:spPr/>
      <dgm:t>
        <a:bodyPr/>
        <a:lstStyle/>
        <a:p>
          <a:r>
            <a:rPr lang="en-GB">
              <a:cs typeface="Calibri"/>
            </a:rPr>
            <a:t>A method for fully unsupervised </a:t>
          </a:r>
          <a:r>
            <a:rPr lang="en-GB" i="1">
              <a:solidFill>
                <a:srgbClr val="FF0000"/>
              </a:solidFill>
              <a:cs typeface="Calibri"/>
            </a:rPr>
            <a:t>cross-lingual mappings of word </a:t>
          </a:r>
          <a:r>
            <a:rPr lang="en-GB">
              <a:cs typeface="Calibri"/>
            </a:rPr>
            <a:t>embeddings (ACL 18') </a:t>
          </a:r>
        </a:p>
      </dgm:t>
    </dgm:pt>
    <dgm:pt modelId="{FAF1B94C-2A1E-4A8E-921B-4DC97BEAE1E3}" type="parTrans" cxnId="{E5BA61B1-3571-46CE-ADB0-620ACBD4BBF8}">
      <dgm:prSet/>
      <dgm:spPr/>
      <dgm:t>
        <a:bodyPr/>
        <a:lstStyle/>
        <a:p>
          <a:endParaRPr lang="en-GB"/>
        </a:p>
      </dgm:t>
    </dgm:pt>
    <dgm:pt modelId="{57893355-8614-4D83-82A9-267CD13F8628}" type="sibTrans" cxnId="{E5BA61B1-3571-46CE-ADB0-620ACBD4BBF8}">
      <dgm:prSet/>
      <dgm:spPr/>
      <dgm:t>
        <a:bodyPr/>
        <a:lstStyle/>
        <a:p>
          <a:endParaRPr lang="en-GB"/>
        </a:p>
      </dgm:t>
    </dgm:pt>
    <dgm:pt modelId="{6F247807-C735-473A-BCD0-DFFD56890B8A}">
      <dgm:prSet phldrT="[Text]"/>
      <dgm:spPr/>
      <dgm:t>
        <a:bodyPr/>
        <a:lstStyle/>
        <a:p>
          <a:r>
            <a:rPr lang="en-GB">
              <a:cs typeface="Calibri"/>
            </a:rPr>
            <a:t>Unsupervised Statistical </a:t>
          </a:r>
          <a:r>
            <a:rPr lang="en-GB" i="1">
              <a:solidFill>
                <a:srgbClr val="FF0000"/>
              </a:solidFill>
              <a:cs typeface="Calibri"/>
            </a:rPr>
            <a:t>Machine Translation</a:t>
          </a:r>
          <a:r>
            <a:rPr lang="en-GB">
              <a:cs typeface="Calibri"/>
            </a:rPr>
            <a:t> </a:t>
          </a:r>
          <a:r>
            <a:rPr lang="en-GB" sz="3400">
              <a:cs typeface="Calibri"/>
            </a:rPr>
            <a:t>(EMNLP 18') </a:t>
          </a:r>
        </a:p>
      </dgm:t>
    </dgm:pt>
    <dgm:pt modelId="{E78AF151-FBCB-4908-AAFB-1D093EEF13DB}" type="parTrans" cxnId="{C7F61174-F5C5-4B8C-AD1A-901DE59BDF01}">
      <dgm:prSet/>
      <dgm:spPr/>
      <dgm:t>
        <a:bodyPr/>
        <a:lstStyle/>
        <a:p>
          <a:endParaRPr lang="en-GB"/>
        </a:p>
      </dgm:t>
    </dgm:pt>
    <dgm:pt modelId="{3AD01F10-5595-4D6B-80EC-6DA866FCD479}" type="sibTrans" cxnId="{C7F61174-F5C5-4B8C-AD1A-901DE59BDF01}">
      <dgm:prSet/>
      <dgm:spPr/>
      <dgm:t>
        <a:bodyPr/>
        <a:lstStyle/>
        <a:p>
          <a:endParaRPr lang="en-GB"/>
        </a:p>
      </dgm:t>
    </dgm:pt>
    <dgm:pt modelId="{BF374BB3-EFA2-42A9-B3FD-3B6886C9FEF5}">
      <dgm:prSet phldrT="[Text]"/>
      <dgm:spPr/>
      <dgm:t>
        <a:bodyPr/>
        <a:lstStyle/>
        <a:p>
          <a:r>
            <a:rPr lang="en-GB" sz="3400">
              <a:cs typeface="Calibri"/>
            </a:rPr>
            <a:t>Facebook AI Research France</a:t>
          </a:r>
        </a:p>
      </dgm:t>
    </dgm:pt>
    <dgm:pt modelId="{3D9B29AB-212E-48B9-97E6-1F6593500E14}" type="parTrans" cxnId="{46483BF1-99A8-4FC8-80A4-F914797C5EAA}">
      <dgm:prSet/>
      <dgm:spPr/>
      <dgm:t>
        <a:bodyPr/>
        <a:lstStyle/>
        <a:p>
          <a:endParaRPr lang="en-GB"/>
        </a:p>
      </dgm:t>
    </dgm:pt>
    <dgm:pt modelId="{42E7128F-0554-42D5-B330-BC65F1D84EA8}" type="sibTrans" cxnId="{46483BF1-99A8-4FC8-80A4-F914797C5EAA}">
      <dgm:prSet/>
      <dgm:spPr/>
      <dgm:t>
        <a:bodyPr/>
        <a:lstStyle/>
        <a:p>
          <a:endParaRPr lang="en-GB"/>
        </a:p>
      </dgm:t>
    </dgm:pt>
    <dgm:pt modelId="{27915A57-19A8-4164-993A-3EDAD21949AB}">
      <dgm:prSet phldrT="[Text]"/>
      <dgm:spPr/>
      <dgm:t>
        <a:bodyPr/>
        <a:lstStyle/>
        <a:p>
          <a:r>
            <a:rPr lang="en-GB" i="1">
              <a:solidFill>
                <a:srgbClr val="FF0000"/>
              </a:solidFill>
              <a:cs typeface="Calibri"/>
            </a:rPr>
            <a:t>Word translation </a:t>
          </a:r>
          <a:r>
            <a:rPr lang="en-GB">
              <a:cs typeface="Calibri"/>
            </a:rPr>
            <a:t>without parallel data (ICLR 18')</a:t>
          </a:r>
        </a:p>
      </dgm:t>
    </dgm:pt>
    <dgm:pt modelId="{7D072F8E-F9E7-4B5E-A093-3CFC62E8350F}" type="parTrans" cxnId="{0A8A621A-6CC9-478B-BF79-87E98FF5E2AE}">
      <dgm:prSet/>
      <dgm:spPr/>
      <dgm:t>
        <a:bodyPr/>
        <a:lstStyle/>
        <a:p>
          <a:endParaRPr lang="en-GB"/>
        </a:p>
      </dgm:t>
    </dgm:pt>
    <dgm:pt modelId="{26737662-6A20-440B-8A1B-16CDC5E90725}" type="sibTrans" cxnId="{0A8A621A-6CC9-478B-BF79-87E98FF5E2AE}">
      <dgm:prSet/>
      <dgm:spPr/>
      <dgm:t>
        <a:bodyPr/>
        <a:lstStyle/>
        <a:p>
          <a:endParaRPr lang="en-GB"/>
        </a:p>
      </dgm:t>
    </dgm:pt>
    <dgm:pt modelId="{DFCB9A36-4A4C-41D1-8C10-A963F485FD8D}">
      <dgm:prSet phldrT="[Text]"/>
      <dgm:spPr/>
      <dgm:t>
        <a:bodyPr/>
        <a:lstStyle/>
        <a:p>
          <a:r>
            <a:rPr lang="en-GB">
              <a:cs typeface="Calibri"/>
            </a:rPr>
            <a:t>Phrase-Based &amp; Neural Unsupervised </a:t>
          </a:r>
          <a:r>
            <a:rPr lang="en-GB" i="1">
              <a:solidFill>
                <a:srgbClr val="FF0000"/>
              </a:solidFill>
              <a:cs typeface="Calibri"/>
            </a:rPr>
            <a:t>Machine Translation</a:t>
          </a:r>
          <a:r>
            <a:rPr lang="en-GB">
              <a:cs typeface="Calibri"/>
            </a:rPr>
            <a:t> (EMNLP 18') </a:t>
          </a:r>
        </a:p>
      </dgm:t>
    </dgm:pt>
    <dgm:pt modelId="{74413E96-43D9-4260-993F-42E9812ED12F}" type="parTrans" cxnId="{FA844D0B-7B58-4722-A0F9-D1E57A27DBF7}">
      <dgm:prSet/>
      <dgm:spPr/>
      <dgm:t>
        <a:bodyPr/>
        <a:lstStyle/>
        <a:p>
          <a:endParaRPr lang="en-GB"/>
        </a:p>
      </dgm:t>
    </dgm:pt>
    <dgm:pt modelId="{DD127DF9-B5F0-437C-8564-8731D0E76A8B}" type="sibTrans" cxnId="{FA844D0B-7B58-4722-A0F9-D1E57A27DBF7}">
      <dgm:prSet/>
      <dgm:spPr/>
      <dgm:t>
        <a:bodyPr/>
        <a:lstStyle/>
        <a:p>
          <a:endParaRPr lang="en-GB"/>
        </a:p>
      </dgm:t>
    </dgm:pt>
    <dgm:pt modelId="{DBD54593-D4F5-4793-B62D-E1BD3F81FD54}" type="pres">
      <dgm:prSet presAssocID="{1441DE97-6447-42A6-8437-FD2444CD5839}" presName="list" presStyleCnt="0">
        <dgm:presLayoutVars>
          <dgm:dir/>
          <dgm:animLvl val="lvl"/>
        </dgm:presLayoutVars>
      </dgm:prSet>
      <dgm:spPr/>
    </dgm:pt>
    <dgm:pt modelId="{25BB0A5C-3BC6-458A-A643-AF211F6D92B1}" type="pres">
      <dgm:prSet presAssocID="{09411397-2A0E-465F-83E5-F19C7481D614}" presName="posSpace" presStyleCnt="0"/>
      <dgm:spPr/>
    </dgm:pt>
    <dgm:pt modelId="{2FC188AE-4A17-4244-94C2-07C067E135C5}" type="pres">
      <dgm:prSet presAssocID="{09411397-2A0E-465F-83E5-F19C7481D614}" presName="vertFlow" presStyleCnt="0"/>
      <dgm:spPr/>
    </dgm:pt>
    <dgm:pt modelId="{2DD279B8-3C78-44DD-B291-296D736FD2A1}" type="pres">
      <dgm:prSet presAssocID="{09411397-2A0E-465F-83E5-F19C7481D614}" presName="topSpace" presStyleCnt="0"/>
      <dgm:spPr/>
    </dgm:pt>
    <dgm:pt modelId="{C646DD07-152F-4D86-9BE4-187E73B25D4E}" type="pres">
      <dgm:prSet presAssocID="{09411397-2A0E-465F-83E5-F19C7481D614}" presName="firstComp" presStyleCnt="0"/>
      <dgm:spPr/>
    </dgm:pt>
    <dgm:pt modelId="{A511B174-9107-43E5-A8EE-F51927F1A063}" type="pres">
      <dgm:prSet presAssocID="{09411397-2A0E-465F-83E5-F19C7481D614}" presName="firstChild" presStyleLbl="bgAccFollowNode1" presStyleIdx="0" presStyleCnt="4"/>
      <dgm:spPr/>
    </dgm:pt>
    <dgm:pt modelId="{BD409BDB-89D3-4D55-9AA6-56919A4A6D5C}" type="pres">
      <dgm:prSet presAssocID="{09411397-2A0E-465F-83E5-F19C7481D614}" presName="firstChildTx" presStyleLbl="bgAccFollowNode1" presStyleIdx="0" presStyleCnt="4">
        <dgm:presLayoutVars>
          <dgm:bulletEnabled val="1"/>
        </dgm:presLayoutVars>
      </dgm:prSet>
      <dgm:spPr/>
    </dgm:pt>
    <dgm:pt modelId="{B2448FE2-32D4-4F99-8504-4E984DDE3559}" type="pres">
      <dgm:prSet presAssocID="{6F247807-C735-473A-BCD0-DFFD56890B8A}" presName="comp" presStyleCnt="0"/>
      <dgm:spPr/>
    </dgm:pt>
    <dgm:pt modelId="{79D5DFF0-0746-4A9E-B80E-4691DBF0814D}" type="pres">
      <dgm:prSet presAssocID="{6F247807-C735-473A-BCD0-DFFD56890B8A}" presName="child" presStyleLbl="bgAccFollowNode1" presStyleIdx="1" presStyleCnt="4"/>
      <dgm:spPr/>
    </dgm:pt>
    <dgm:pt modelId="{4965D349-D684-4FAF-B9EB-E1375362BE59}" type="pres">
      <dgm:prSet presAssocID="{6F247807-C735-473A-BCD0-DFFD56890B8A}" presName="childTx" presStyleLbl="bgAccFollowNode1" presStyleIdx="1" presStyleCnt="4">
        <dgm:presLayoutVars>
          <dgm:bulletEnabled val="1"/>
        </dgm:presLayoutVars>
      </dgm:prSet>
      <dgm:spPr/>
    </dgm:pt>
    <dgm:pt modelId="{553156DB-AB9C-40D2-AA85-33E6F3B3A090}" type="pres">
      <dgm:prSet presAssocID="{09411397-2A0E-465F-83E5-F19C7481D614}" presName="negSpace" presStyleCnt="0"/>
      <dgm:spPr/>
    </dgm:pt>
    <dgm:pt modelId="{5311AE13-7EA8-4C2A-9883-52F021232706}" type="pres">
      <dgm:prSet presAssocID="{09411397-2A0E-465F-83E5-F19C7481D614}" presName="circle" presStyleLbl="node1" presStyleIdx="0" presStyleCnt="2"/>
      <dgm:spPr/>
    </dgm:pt>
    <dgm:pt modelId="{08EA15D0-7422-45BA-86B3-637ECC3B0BA7}" type="pres">
      <dgm:prSet presAssocID="{DF7A8FA0-6C4F-447B-9A8F-04BA547E851A}" presName="transSpace" presStyleCnt="0"/>
      <dgm:spPr/>
    </dgm:pt>
    <dgm:pt modelId="{14BC0EB7-B42E-4F3D-8CC3-A874945CF1BA}" type="pres">
      <dgm:prSet presAssocID="{BF374BB3-EFA2-42A9-B3FD-3B6886C9FEF5}" presName="posSpace" presStyleCnt="0"/>
      <dgm:spPr/>
    </dgm:pt>
    <dgm:pt modelId="{0E23DA5A-90AC-46BF-AC79-EB617FE08A13}" type="pres">
      <dgm:prSet presAssocID="{BF374BB3-EFA2-42A9-B3FD-3B6886C9FEF5}" presName="vertFlow" presStyleCnt="0"/>
      <dgm:spPr/>
    </dgm:pt>
    <dgm:pt modelId="{169E296F-B131-4A9D-8F25-AB953D5E01EE}" type="pres">
      <dgm:prSet presAssocID="{BF374BB3-EFA2-42A9-B3FD-3B6886C9FEF5}" presName="topSpace" presStyleCnt="0"/>
      <dgm:spPr/>
    </dgm:pt>
    <dgm:pt modelId="{EE58FB31-6FD7-4BAC-8F2A-C53686A9245D}" type="pres">
      <dgm:prSet presAssocID="{BF374BB3-EFA2-42A9-B3FD-3B6886C9FEF5}" presName="firstComp" presStyleCnt="0"/>
      <dgm:spPr/>
    </dgm:pt>
    <dgm:pt modelId="{CEA39113-F642-41E4-A2CC-55BB683C8113}" type="pres">
      <dgm:prSet presAssocID="{BF374BB3-EFA2-42A9-B3FD-3B6886C9FEF5}" presName="firstChild" presStyleLbl="bgAccFollowNode1" presStyleIdx="2" presStyleCnt="4"/>
      <dgm:spPr/>
    </dgm:pt>
    <dgm:pt modelId="{D4BE278B-E71A-4758-AC25-670A394DB987}" type="pres">
      <dgm:prSet presAssocID="{BF374BB3-EFA2-42A9-B3FD-3B6886C9FEF5}" presName="firstChildTx" presStyleLbl="bgAccFollowNode1" presStyleIdx="2" presStyleCnt="4">
        <dgm:presLayoutVars>
          <dgm:bulletEnabled val="1"/>
        </dgm:presLayoutVars>
      </dgm:prSet>
      <dgm:spPr/>
    </dgm:pt>
    <dgm:pt modelId="{EC8E3287-39A7-4058-AC6D-088A9719EF16}" type="pres">
      <dgm:prSet presAssocID="{DFCB9A36-4A4C-41D1-8C10-A963F485FD8D}" presName="comp" presStyleCnt="0"/>
      <dgm:spPr/>
    </dgm:pt>
    <dgm:pt modelId="{9A9526C1-A6CF-486A-8100-73ECCA0868CC}" type="pres">
      <dgm:prSet presAssocID="{DFCB9A36-4A4C-41D1-8C10-A963F485FD8D}" presName="child" presStyleLbl="bgAccFollowNode1" presStyleIdx="3" presStyleCnt="4"/>
      <dgm:spPr/>
    </dgm:pt>
    <dgm:pt modelId="{CEE97BB1-8927-46C4-9FF1-D345BF63457C}" type="pres">
      <dgm:prSet presAssocID="{DFCB9A36-4A4C-41D1-8C10-A963F485FD8D}" presName="childTx" presStyleLbl="bgAccFollowNode1" presStyleIdx="3" presStyleCnt="4">
        <dgm:presLayoutVars>
          <dgm:bulletEnabled val="1"/>
        </dgm:presLayoutVars>
      </dgm:prSet>
      <dgm:spPr/>
    </dgm:pt>
    <dgm:pt modelId="{ACCAE2FB-0829-4E25-A676-4F7FE5F6C884}" type="pres">
      <dgm:prSet presAssocID="{BF374BB3-EFA2-42A9-B3FD-3B6886C9FEF5}" presName="negSpace" presStyleCnt="0"/>
      <dgm:spPr/>
    </dgm:pt>
    <dgm:pt modelId="{2D554F89-BFE1-4A66-A8B3-56245A131558}" type="pres">
      <dgm:prSet presAssocID="{BF374BB3-EFA2-42A9-B3FD-3B6886C9FEF5}" presName="circle" presStyleLbl="node1" presStyleIdx="1" presStyleCnt="2"/>
      <dgm:spPr/>
    </dgm:pt>
  </dgm:ptLst>
  <dgm:cxnLst>
    <dgm:cxn modelId="{FA844D0B-7B58-4722-A0F9-D1E57A27DBF7}" srcId="{BF374BB3-EFA2-42A9-B3FD-3B6886C9FEF5}" destId="{DFCB9A36-4A4C-41D1-8C10-A963F485FD8D}" srcOrd="1" destOrd="0" parTransId="{74413E96-43D9-4260-993F-42E9812ED12F}" sibTransId="{DD127DF9-B5F0-437C-8564-8731D0E76A8B}"/>
    <dgm:cxn modelId="{F95C500D-32E2-4EDC-B82C-6973BAA3014F}" srcId="{1441DE97-6447-42A6-8437-FD2444CD5839}" destId="{09411397-2A0E-465F-83E5-F19C7481D614}" srcOrd="0" destOrd="0" parTransId="{70D2EC8B-547F-47D2-A28F-05363BE32AAD}" sibTransId="{DF7A8FA0-6C4F-447B-9A8F-04BA547E851A}"/>
    <dgm:cxn modelId="{7DE14F0E-9BA2-4019-A842-CF64723DE445}" type="presOf" srcId="{BF374BB3-EFA2-42A9-B3FD-3B6886C9FEF5}" destId="{2D554F89-BFE1-4A66-A8B3-56245A131558}" srcOrd="0" destOrd="0" presId="urn:microsoft.com/office/officeart/2005/8/layout/hList9"/>
    <dgm:cxn modelId="{788E3F14-DCB9-414A-BFE5-B8C282D6D66B}" type="presOf" srcId="{1441DE97-6447-42A6-8437-FD2444CD5839}" destId="{DBD54593-D4F5-4793-B62D-E1BD3F81FD54}" srcOrd="0" destOrd="0" presId="urn:microsoft.com/office/officeart/2005/8/layout/hList9"/>
    <dgm:cxn modelId="{0A8A621A-6CC9-478B-BF79-87E98FF5E2AE}" srcId="{BF374BB3-EFA2-42A9-B3FD-3B6886C9FEF5}" destId="{27915A57-19A8-4164-993A-3EDAD21949AB}" srcOrd="0" destOrd="0" parTransId="{7D072F8E-F9E7-4B5E-A093-3CFC62E8350F}" sibTransId="{26737662-6A20-440B-8A1B-16CDC5E90725}"/>
    <dgm:cxn modelId="{62C7471D-F2A7-42DA-9AA0-460167EBD356}" type="presOf" srcId="{DFCB9A36-4A4C-41D1-8C10-A963F485FD8D}" destId="{CEE97BB1-8927-46C4-9FF1-D345BF63457C}" srcOrd="1" destOrd="0" presId="urn:microsoft.com/office/officeart/2005/8/layout/hList9"/>
    <dgm:cxn modelId="{DEAE1732-D597-46C8-8292-988EF71ABDE1}" type="presOf" srcId="{27915A57-19A8-4164-993A-3EDAD21949AB}" destId="{CEA39113-F642-41E4-A2CC-55BB683C8113}" srcOrd="0" destOrd="0" presId="urn:microsoft.com/office/officeart/2005/8/layout/hList9"/>
    <dgm:cxn modelId="{9912BB33-03CD-42FB-AFFF-8FB52B305006}" type="presOf" srcId="{6F247807-C735-473A-BCD0-DFFD56890B8A}" destId="{4965D349-D684-4FAF-B9EB-E1375362BE59}" srcOrd="1" destOrd="0" presId="urn:microsoft.com/office/officeart/2005/8/layout/hList9"/>
    <dgm:cxn modelId="{3ED5AB6F-8CE7-48C7-9144-40050105A1E7}" type="presOf" srcId="{6F247807-C735-473A-BCD0-DFFD56890B8A}" destId="{79D5DFF0-0746-4A9E-B80E-4691DBF0814D}" srcOrd="0" destOrd="0" presId="urn:microsoft.com/office/officeart/2005/8/layout/hList9"/>
    <dgm:cxn modelId="{9DE6E552-6417-4067-8649-236A539D1765}" type="presOf" srcId="{56A4DBFC-8D53-4564-960F-5594002F3D8E}" destId="{BD409BDB-89D3-4D55-9AA6-56919A4A6D5C}" srcOrd="1" destOrd="0" presId="urn:microsoft.com/office/officeart/2005/8/layout/hList9"/>
    <dgm:cxn modelId="{C7F61174-F5C5-4B8C-AD1A-901DE59BDF01}" srcId="{09411397-2A0E-465F-83E5-F19C7481D614}" destId="{6F247807-C735-473A-BCD0-DFFD56890B8A}" srcOrd="1" destOrd="0" parTransId="{E78AF151-FBCB-4908-AAFB-1D093EEF13DB}" sibTransId="{3AD01F10-5595-4D6B-80EC-6DA866FCD479}"/>
    <dgm:cxn modelId="{17586155-E67D-47BD-8BDD-12B89E00EB53}" type="presOf" srcId="{DFCB9A36-4A4C-41D1-8C10-A963F485FD8D}" destId="{9A9526C1-A6CF-486A-8100-73ECCA0868CC}" srcOrd="0" destOrd="0" presId="urn:microsoft.com/office/officeart/2005/8/layout/hList9"/>
    <dgm:cxn modelId="{D7F29198-2BAA-4088-8008-23051BEBC8BF}" type="presOf" srcId="{56A4DBFC-8D53-4564-960F-5594002F3D8E}" destId="{A511B174-9107-43E5-A8EE-F51927F1A063}" srcOrd="0" destOrd="0" presId="urn:microsoft.com/office/officeart/2005/8/layout/hList9"/>
    <dgm:cxn modelId="{E5BA61B1-3571-46CE-ADB0-620ACBD4BBF8}" srcId="{09411397-2A0E-465F-83E5-F19C7481D614}" destId="{56A4DBFC-8D53-4564-960F-5594002F3D8E}" srcOrd="0" destOrd="0" parTransId="{FAF1B94C-2A1E-4A8E-921B-4DC97BEAE1E3}" sibTransId="{57893355-8614-4D83-82A9-267CD13F8628}"/>
    <dgm:cxn modelId="{1E61A4B7-9488-4788-A3FF-641EAAAAA16E}" type="presOf" srcId="{09411397-2A0E-465F-83E5-F19C7481D614}" destId="{5311AE13-7EA8-4C2A-9883-52F021232706}" srcOrd="0" destOrd="0" presId="urn:microsoft.com/office/officeart/2005/8/layout/hList9"/>
    <dgm:cxn modelId="{B3A8DDE0-FA28-41F1-9476-BFE212EBF335}" type="presOf" srcId="{27915A57-19A8-4164-993A-3EDAD21949AB}" destId="{D4BE278B-E71A-4758-AC25-670A394DB987}" srcOrd="1" destOrd="0" presId="urn:microsoft.com/office/officeart/2005/8/layout/hList9"/>
    <dgm:cxn modelId="{46483BF1-99A8-4FC8-80A4-F914797C5EAA}" srcId="{1441DE97-6447-42A6-8437-FD2444CD5839}" destId="{BF374BB3-EFA2-42A9-B3FD-3B6886C9FEF5}" srcOrd="1" destOrd="0" parTransId="{3D9B29AB-212E-48B9-97E6-1F6593500E14}" sibTransId="{42E7128F-0554-42D5-B330-BC65F1D84EA8}"/>
    <dgm:cxn modelId="{9DE5C837-B74F-4A8E-AE2F-35DB3768AD4D}" type="presParOf" srcId="{DBD54593-D4F5-4793-B62D-E1BD3F81FD54}" destId="{25BB0A5C-3BC6-458A-A643-AF211F6D92B1}" srcOrd="0" destOrd="0" presId="urn:microsoft.com/office/officeart/2005/8/layout/hList9"/>
    <dgm:cxn modelId="{C053AB54-5645-47B2-9F45-27A9F42C0DA8}" type="presParOf" srcId="{DBD54593-D4F5-4793-B62D-E1BD3F81FD54}" destId="{2FC188AE-4A17-4244-94C2-07C067E135C5}" srcOrd="1" destOrd="0" presId="urn:microsoft.com/office/officeart/2005/8/layout/hList9"/>
    <dgm:cxn modelId="{33A4BB52-CFEA-4278-A2EE-C00C94260D7A}" type="presParOf" srcId="{2FC188AE-4A17-4244-94C2-07C067E135C5}" destId="{2DD279B8-3C78-44DD-B291-296D736FD2A1}" srcOrd="0" destOrd="0" presId="urn:microsoft.com/office/officeart/2005/8/layout/hList9"/>
    <dgm:cxn modelId="{A50D6326-EC87-4FF1-8111-BC823F4A19DC}" type="presParOf" srcId="{2FC188AE-4A17-4244-94C2-07C067E135C5}" destId="{C646DD07-152F-4D86-9BE4-187E73B25D4E}" srcOrd="1" destOrd="0" presId="urn:microsoft.com/office/officeart/2005/8/layout/hList9"/>
    <dgm:cxn modelId="{7FD90394-2041-4F68-BF34-0B92411C25CC}" type="presParOf" srcId="{C646DD07-152F-4D86-9BE4-187E73B25D4E}" destId="{A511B174-9107-43E5-A8EE-F51927F1A063}" srcOrd="0" destOrd="0" presId="urn:microsoft.com/office/officeart/2005/8/layout/hList9"/>
    <dgm:cxn modelId="{719D814C-CDC8-4843-8D10-633BBACF15D7}" type="presParOf" srcId="{C646DD07-152F-4D86-9BE4-187E73B25D4E}" destId="{BD409BDB-89D3-4D55-9AA6-56919A4A6D5C}" srcOrd="1" destOrd="0" presId="urn:microsoft.com/office/officeart/2005/8/layout/hList9"/>
    <dgm:cxn modelId="{025ABB05-BAC5-4518-992E-FAB5D0BB9B15}" type="presParOf" srcId="{2FC188AE-4A17-4244-94C2-07C067E135C5}" destId="{B2448FE2-32D4-4F99-8504-4E984DDE3559}" srcOrd="2" destOrd="0" presId="urn:microsoft.com/office/officeart/2005/8/layout/hList9"/>
    <dgm:cxn modelId="{AE053CAF-E8DA-488A-9943-063E2FD27610}" type="presParOf" srcId="{B2448FE2-32D4-4F99-8504-4E984DDE3559}" destId="{79D5DFF0-0746-4A9E-B80E-4691DBF0814D}" srcOrd="0" destOrd="0" presId="urn:microsoft.com/office/officeart/2005/8/layout/hList9"/>
    <dgm:cxn modelId="{4624D75C-4DCA-4CF6-BC54-734C584953A7}" type="presParOf" srcId="{B2448FE2-32D4-4F99-8504-4E984DDE3559}" destId="{4965D349-D684-4FAF-B9EB-E1375362BE59}" srcOrd="1" destOrd="0" presId="urn:microsoft.com/office/officeart/2005/8/layout/hList9"/>
    <dgm:cxn modelId="{33C622D5-E030-41D1-998F-B9980221CD0B}" type="presParOf" srcId="{DBD54593-D4F5-4793-B62D-E1BD3F81FD54}" destId="{553156DB-AB9C-40D2-AA85-33E6F3B3A090}" srcOrd="2" destOrd="0" presId="urn:microsoft.com/office/officeart/2005/8/layout/hList9"/>
    <dgm:cxn modelId="{7259FC65-198A-4E64-A183-51573D6295FD}" type="presParOf" srcId="{DBD54593-D4F5-4793-B62D-E1BD3F81FD54}" destId="{5311AE13-7EA8-4C2A-9883-52F021232706}" srcOrd="3" destOrd="0" presId="urn:microsoft.com/office/officeart/2005/8/layout/hList9"/>
    <dgm:cxn modelId="{4D5BA7B8-401A-433D-92A7-216937BFF478}" type="presParOf" srcId="{DBD54593-D4F5-4793-B62D-E1BD3F81FD54}" destId="{08EA15D0-7422-45BA-86B3-637ECC3B0BA7}" srcOrd="4" destOrd="0" presId="urn:microsoft.com/office/officeart/2005/8/layout/hList9"/>
    <dgm:cxn modelId="{F99F2C8D-FD9D-4CA4-9195-5A6E5D189F35}" type="presParOf" srcId="{DBD54593-D4F5-4793-B62D-E1BD3F81FD54}" destId="{14BC0EB7-B42E-4F3D-8CC3-A874945CF1BA}" srcOrd="5" destOrd="0" presId="urn:microsoft.com/office/officeart/2005/8/layout/hList9"/>
    <dgm:cxn modelId="{8EBDE103-6A6C-4E80-9039-73F678817266}" type="presParOf" srcId="{DBD54593-D4F5-4793-B62D-E1BD3F81FD54}" destId="{0E23DA5A-90AC-46BF-AC79-EB617FE08A13}" srcOrd="6" destOrd="0" presId="urn:microsoft.com/office/officeart/2005/8/layout/hList9"/>
    <dgm:cxn modelId="{C42CF200-0082-43EF-A78F-ACFFBE664B41}" type="presParOf" srcId="{0E23DA5A-90AC-46BF-AC79-EB617FE08A13}" destId="{169E296F-B131-4A9D-8F25-AB953D5E01EE}" srcOrd="0" destOrd="0" presId="urn:microsoft.com/office/officeart/2005/8/layout/hList9"/>
    <dgm:cxn modelId="{1FCE9747-3740-448C-97F9-33746D7905E0}" type="presParOf" srcId="{0E23DA5A-90AC-46BF-AC79-EB617FE08A13}" destId="{EE58FB31-6FD7-4BAC-8F2A-C53686A9245D}" srcOrd="1" destOrd="0" presId="urn:microsoft.com/office/officeart/2005/8/layout/hList9"/>
    <dgm:cxn modelId="{EC83AD55-4A57-480D-B52E-0566D2013D09}" type="presParOf" srcId="{EE58FB31-6FD7-4BAC-8F2A-C53686A9245D}" destId="{CEA39113-F642-41E4-A2CC-55BB683C8113}" srcOrd="0" destOrd="0" presId="urn:microsoft.com/office/officeart/2005/8/layout/hList9"/>
    <dgm:cxn modelId="{B8055C01-105C-4D72-859D-5BD4450951B6}" type="presParOf" srcId="{EE58FB31-6FD7-4BAC-8F2A-C53686A9245D}" destId="{D4BE278B-E71A-4758-AC25-670A394DB987}" srcOrd="1" destOrd="0" presId="urn:microsoft.com/office/officeart/2005/8/layout/hList9"/>
    <dgm:cxn modelId="{A4542A88-DF1F-473D-B65D-9C30E1D7399C}" type="presParOf" srcId="{0E23DA5A-90AC-46BF-AC79-EB617FE08A13}" destId="{EC8E3287-39A7-4058-AC6D-088A9719EF16}" srcOrd="2" destOrd="0" presId="urn:microsoft.com/office/officeart/2005/8/layout/hList9"/>
    <dgm:cxn modelId="{B54E332E-3387-4197-9B3F-D24C91A943FB}" type="presParOf" srcId="{EC8E3287-39A7-4058-AC6D-088A9719EF16}" destId="{9A9526C1-A6CF-486A-8100-73ECCA0868CC}" srcOrd="0" destOrd="0" presId="urn:microsoft.com/office/officeart/2005/8/layout/hList9"/>
    <dgm:cxn modelId="{D6F784FD-7BF1-4743-A16F-3A87F8D24B3E}" type="presParOf" srcId="{EC8E3287-39A7-4058-AC6D-088A9719EF16}" destId="{CEE97BB1-8927-46C4-9FF1-D345BF63457C}" srcOrd="1" destOrd="0" presId="urn:microsoft.com/office/officeart/2005/8/layout/hList9"/>
    <dgm:cxn modelId="{E854A21E-CC71-40E5-9F34-2C2335655691}" type="presParOf" srcId="{DBD54593-D4F5-4793-B62D-E1BD3F81FD54}" destId="{ACCAE2FB-0829-4E25-A676-4F7FE5F6C884}" srcOrd="7" destOrd="0" presId="urn:microsoft.com/office/officeart/2005/8/layout/hList9"/>
    <dgm:cxn modelId="{77F479C6-0B14-4685-810C-196E52DDE477}" type="presParOf" srcId="{DBD54593-D4F5-4793-B62D-E1BD3F81FD54}" destId="{2D554F89-BFE1-4A66-A8B3-56245A131558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1B174-9107-43E5-A8EE-F51927F1A063}">
      <dsp:nvSpPr>
        <dsp:cNvPr id="0" name=""/>
        <dsp:cNvSpPr/>
      </dsp:nvSpPr>
      <dsp:spPr>
        <a:xfrm>
          <a:off x="2231285" y="774553"/>
          <a:ext cx="2903585" cy="19366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cs typeface="Calibri"/>
            </a:rPr>
            <a:t>A method for fully unsupervised </a:t>
          </a:r>
          <a:r>
            <a:rPr lang="en-GB" sz="2100" i="1" kern="1200">
              <a:solidFill>
                <a:srgbClr val="FF0000"/>
              </a:solidFill>
              <a:cs typeface="Calibri"/>
            </a:rPr>
            <a:t>cross-lingual mappings of word </a:t>
          </a:r>
          <a:r>
            <a:rPr lang="en-GB" sz="2100" kern="1200">
              <a:cs typeface="Calibri"/>
            </a:rPr>
            <a:t>embeddings (ACL 18') </a:t>
          </a:r>
        </a:p>
      </dsp:txBody>
      <dsp:txXfrm>
        <a:off x="2695859" y="774553"/>
        <a:ext cx="2439011" cy="1936691"/>
      </dsp:txXfrm>
    </dsp:sp>
    <dsp:sp modelId="{79D5DFF0-0746-4A9E-B80E-4691DBF0814D}">
      <dsp:nvSpPr>
        <dsp:cNvPr id="0" name=""/>
        <dsp:cNvSpPr/>
      </dsp:nvSpPr>
      <dsp:spPr>
        <a:xfrm>
          <a:off x="2231285" y="2711244"/>
          <a:ext cx="2903585" cy="19366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cs typeface="Calibri"/>
            </a:rPr>
            <a:t>Unsupervised Statistical </a:t>
          </a:r>
          <a:r>
            <a:rPr lang="en-GB" sz="2100" i="1" kern="1200">
              <a:solidFill>
                <a:srgbClr val="FF0000"/>
              </a:solidFill>
              <a:cs typeface="Calibri"/>
            </a:rPr>
            <a:t>Machine Translation</a:t>
          </a:r>
          <a:r>
            <a:rPr lang="en-GB" sz="2100" kern="1200">
              <a:cs typeface="Calibri"/>
            </a:rPr>
            <a:t> (EMNLP 18') </a:t>
          </a:r>
        </a:p>
      </dsp:txBody>
      <dsp:txXfrm>
        <a:off x="2695859" y="2711244"/>
        <a:ext cx="2439011" cy="1936691"/>
      </dsp:txXfrm>
    </dsp:sp>
    <dsp:sp modelId="{5311AE13-7EA8-4C2A-9883-52F021232706}">
      <dsp:nvSpPr>
        <dsp:cNvPr id="0" name=""/>
        <dsp:cNvSpPr/>
      </dsp:nvSpPr>
      <dsp:spPr>
        <a:xfrm>
          <a:off x="682706" y="263"/>
          <a:ext cx="1935723" cy="1935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cs typeface="Calibri"/>
            </a:rPr>
            <a:t>University of the Basque Country</a:t>
          </a:r>
        </a:p>
      </dsp:txBody>
      <dsp:txXfrm>
        <a:off x="966186" y="283743"/>
        <a:ext cx="1368763" cy="1368763"/>
      </dsp:txXfrm>
    </dsp:sp>
    <dsp:sp modelId="{CEA39113-F642-41E4-A2CC-55BB683C8113}">
      <dsp:nvSpPr>
        <dsp:cNvPr id="0" name=""/>
        <dsp:cNvSpPr/>
      </dsp:nvSpPr>
      <dsp:spPr>
        <a:xfrm>
          <a:off x="7070595" y="774553"/>
          <a:ext cx="2903585" cy="19366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i="1" kern="1200">
              <a:solidFill>
                <a:srgbClr val="FF0000"/>
              </a:solidFill>
              <a:cs typeface="Calibri"/>
            </a:rPr>
            <a:t>Word translation </a:t>
          </a:r>
          <a:r>
            <a:rPr lang="en-GB" sz="2100" kern="1200">
              <a:cs typeface="Calibri"/>
            </a:rPr>
            <a:t>without parallel data (ICLR 18')</a:t>
          </a:r>
        </a:p>
      </dsp:txBody>
      <dsp:txXfrm>
        <a:off x="7535169" y="774553"/>
        <a:ext cx="2439011" cy="1936691"/>
      </dsp:txXfrm>
    </dsp:sp>
    <dsp:sp modelId="{9A9526C1-A6CF-486A-8100-73ECCA0868CC}">
      <dsp:nvSpPr>
        <dsp:cNvPr id="0" name=""/>
        <dsp:cNvSpPr/>
      </dsp:nvSpPr>
      <dsp:spPr>
        <a:xfrm>
          <a:off x="7070595" y="2711244"/>
          <a:ext cx="2903585" cy="19366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9352" rIns="149352" bIns="14935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>
              <a:cs typeface="Calibri"/>
            </a:rPr>
            <a:t>Phrase-Based &amp; Neural Unsupervised </a:t>
          </a:r>
          <a:r>
            <a:rPr lang="en-GB" sz="2100" i="1" kern="1200">
              <a:solidFill>
                <a:srgbClr val="FF0000"/>
              </a:solidFill>
              <a:cs typeface="Calibri"/>
            </a:rPr>
            <a:t>Machine Translation</a:t>
          </a:r>
          <a:r>
            <a:rPr lang="en-GB" sz="2100" kern="1200">
              <a:cs typeface="Calibri"/>
            </a:rPr>
            <a:t> (EMNLP 18') </a:t>
          </a:r>
        </a:p>
      </dsp:txBody>
      <dsp:txXfrm>
        <a:off x="7535169" y="2711244"/>
        <a:ext cx="2439011" cy="1936691"/>
      </dsp:txXfrm>
    </dsp:sp>
    <dsp:sp modelId="{2D554F89-BFE1-4A66-A8B3-56245A131558}">
      <dsp:nvSpPr>
        <dsp:cNvPr id="0" name=""/>
        <dsp:cNvSpPr/>
      </dsp:nvSpPr>
      <dsp:spPr>
        <a:xfrm>
          <a:off x="5522016" y="263"/>
          <a:ext cx="1935723" cy="19357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cs typeface="Calibri"/>
            </a:rPr>
            <a:t>Facebook AI Research France</a:t>
          </a:r>
        </a:p>
      </dsp:txBody>
      <dsp:txXfrm>
        <a:off x="5805496" y="283743"/>
        <a:ext cx="1368763" cy="1368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1065672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15400" y="3920040"/>
            <a:ext cx="1065672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1540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7588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8640" y="149220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1520" y="149220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15400" y="392004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8640" y="392004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1520" y="392004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15400" y="1492200"/>
            <a:ext cx="10656720" cy="464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1065672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15400" y="548640"/>
            <a:ext cx="10656720" cy="33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1540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15400" y="1492200"/>
            <a:ext cx="10656720" cy="464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7588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15400" y="3920040"/>
            <a:ext cx="1065672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1065672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15400" y="3920040"/>
            <a:ext cx="1065672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81540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7588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418640" y="149220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1520" y="149220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815400" y="392004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418640" y="392004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1520" y="3920040"/>
            <a:ext cx="343116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1065672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15400" y="548640"/>
            <a:ext cx="10656720" cy="3337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1540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75880" y="392004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1540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75880" y="1492200"/>
            <a:ext cx="520020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15400" y="3920040"/>
            <a:ext cx="1065672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814680" y="6309000"/>
            <a:ext cx="10602720" cy="1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774000" y="1340640"/>
            <a:ext cx="9850320" cy="1085400"/>
          </a:xfrm>
          <a:prstGeom prst="rect">
            <a:avLst/>
          </a:prstGeom>
        </p:spPr>
        <p:txBody>
          <a:bodyPr lIns="0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Segoe Light"/>
              </a:rPr>
              <a:t>Clic</a:t>
            </a:r>
            <a:r>
              <a:rPr b="0" lang="en-US" sz="3200" spc="-1" strike="noStrike">
                <a:latin typeface="Segoe Light"/>
              </a:rPr>
              <a:t>k to </a:t>
            </a:r>
            <a:r>
              <a:rPr b="0" lang="en-US" sz="3200" spc="-1" strike="noStrike">
                <a:latin typeface="Segoe Light"/>
              </a:rPr>
              <a:t>edit </a:t>
            </a:r>
            <a:r>
              <a:rPr b="0" lang="en-US" sz="3200" spc="-1" strike="noStrike">
                <a:latin typeface="Segoe Light"/>
              </a:rPr>
              <a:t>Mas</a:t>
            </a:r>
            <a:r>
              <a:rPr b="0" lang="en-US" sz="3200" spc="-1" strike="noStrike">
                <a:latin typeface="Segoe Light"/>
              </a:rPr>
              <a:t>ter </a:t>
            </a:r>
            <a:r>
              <a:rPr b="0" lang="en-US" sz="3200" spc="-1" strike="noStrike">
                <a:latin typeface="Segoe Light"/>
              </a:rPr>
              <a:t>title </a:t>
            </a:r>
            <a:r>
              <a:rPr b="0" lang="en-US" sz="3200" spc="-1" strike="noStrike">
                <a:latin typeface="Segoe Light"/>
              </a:rPr>
              <a:t>styl</a:t>
            </a:r>
            <a:r>
              <a:rPr b="0" lang="en-US" sz="3200" spc="-1" strike="noStrike">
                <a:latin typeface="Segoe Light"/>
              </a:rPr>
              <a:t>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CustomShape 3"/>
          <p:cNvSpPr/>
          <p:nvPr/>
        </p:nvSpPr>
        <p:spPr>
          <a:xfrm>
            <a:off x="774000" y="6361920"/>
            <a:ext cx="10506240" cy="25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262626"/>
                </a:solidFill>
                <a:latin typeface="Segoe"/>
              </a:rPr>
              <a:t>© Copyright SELA software &amp; Education Labs Ltd. | 14-18 Baruch Hirsch St Bnei Brak, 51202 Israel | www.selagroup.com</a:t>
            </a:r>
            <a:endParaRPr b="0" lang="en" sz="1100" spc="-1" strike="noStrike">
              <a:latin typeface="Arial"/>
            </a:endParaRPr>
          </a:p>
        </p:txBody>
      </p:sp>
      <p:pic>
        <p:nvPicPr>
          <p:cNvPr id="3" name="Picture 12" descr=""/>
          <p:cNvPicPr/>
          <p:nvPr/>
        </p:nvPicPr>
        <p:blipFill>
          <a:blip r:embed="rId3"/>
          <a:stretch/>
        </p:blipFill>
        <p:spPr>
          <a:xfrm>
            <a:off x="774000" y="534960"/>
            <a:ext cx="3509640" cy="483480"/>
          </a:xfrm>
          <a:prstGeom prst="rect">
            <a:avLst/>
          </a:prstGeom>
          <a:ln>
            <a:noFill/>
          </a:ln>
        </p:spPr>
      </p:pic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774720" y="2427120"/>
            <a:ext cx="9850680" cy="136188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r>
              <a:rPr b="0" lang="en-US" sz="2800" spc="-1" strike="noStrike">
                <a:solidFill>
                  <a:srgbClr val="e89636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 1"/>
          <p:cNvSpPr/>
          <p:nvPr/>
        </p:nvSpPr>
        <p:spPr>
          <a:xfrm flipV="1">
            <a:off x="814680" y="6309000"/>
            <a:ext cx="10602720" cy="18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815400" y="548640"/>
            <a:ext cx="10656720" cy="719640"/>
          </a:xfrm>
          <a:prstGeom prst="rect">
            <a:avLst/>
          </a:prstGeom>
        </p:spPr>
        <p:txBody>
          <a:bodyPr lIns="0" tIns="0"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Clic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k to 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edi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t 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Ma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ste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r 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titl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 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styl</a:t>
            </a: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815400" y="1492200"/>
            <a:ext cx="10656720" cy="4647960"/>
          </a:xfrm>
          <a:prstGeom prst="rect">
            <a:avLst/>
          </a:prstGeom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47.png"/><Relationship Id="rId9" Type="http://schemas.openxmlformats.org/officeDocument/2006/relationships/hyperlink" Target="https://github.com/artetxem/vecmap" TargetMode="External"/><Relationship Id="rId10" Type="http://schemas.openxmlformats.org/officeDocument/2006/relationships/hyperlink" Target="https://github.com/facebookresearch/UnsupervisedMT" TargetMode="External"/><Relationship Id="rId1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jpeg"/><Relationship Id="rId3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jpeg"/><Relationship Id="rId6" Type="http://schemas.openxmlformats.org/officeDocument/2006/relationships/image" Target="../media/image77.png"/><Relationship Id="rId7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image" Target="../media/image162.png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66.png"/><Relationship Id="rId2" Type="http://schemas.openxmlformats.org/officeDocument/2006/relationships/image" Target="../media/image167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68.jpeg"/><Relationship Id="rId2" Type="http://schemas.openxmlformats.org/officeDocument/2006/relationships/image" Target="../media/image169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70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72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773280" y="1341000"/>
            <a:ext cx="9850320" cy="1085400"/>
          </a:xfrm>
          <a:prstGeom prst="rect">
            <a:avLst/>
          </a:prstGeom>
          <a:noFill/>
          <a:ln>
            <a:noFill/>
          </a:ln>
        </p:spPr>
        <p:txBody>
          <a:bodyPr lIns="0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Segoe Light"/>
              </a:rPr>
              <a:t>Towards </a:t>
            </a:r>
            <a:r>
              <a:rPr b="0" lang="en-US" sz="3200" spc="-1" strike="noStrike">
                <a:solidFill>
                  <a:srgbClr val="000000"/>
                </a:solidFill>
                <a:latin typeface="Segoe Light"/>
              </a:rPr>
              <a:t>Unsupervise</a:t>
            </a:r>
            <a:r>
              <a:rPr b="0" lang="en-US" sz="3200" spc="-1" strike="noStrike">
                <a:solidFill>
                  <a:srgbClr val="000000"/>
                </a:solidFill>
                <a:latin typeface="Segoe Light"/>
              </a:rPr>
              <a:t>d Machine </a:t>
            </a:r>
            <a:r>
              <a:rPr b="0" lang="en-US" sz="3200" spc="-1" strike="noStrike">
                <a:solidFill>
                  <a:srgbClr val="000000"/>
                </a:solidFill>
                <a:latin typeface="Segoe Light"/>
              </a:rPr>
              <a:t>Translation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6364080" y="4347000"/>
            <a:ext cx="1443600" cy="1425240"/>
          </a:xfrm>
          <a:prstGeom prst="heptagon">
            <a:avLst>
              <a:gd name="hf" fmla="val 102572"/>
              <a:gd name="vf" fmla="val 10521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Deep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4174560" y="2315520"/>
            <a:ext cx="3872160" cy="1387800"/>
          </a:xfrm>
          <a:prstGeom prst="irregularSeal2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Adversarial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8303760" y="2867400"/>
            <a:ext cx="2486160" cy="1527480"/>
          </a:xfrm>
          <a:prstGeom prst="star7">
            <a:avLst>
              <a:gd name="adj" fmla="val 34601"/>
              <a:gd name="hf" fmla="val 102572"/>
              <a:gd name="vf" fmla="val 10521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Statistical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1114920" y="3260880"/>
            <a:ext cx="1583280" cy="1462320"/>
          </a:xfrm>
          <a:prstGeom prst="star10">
            <a:avLst>
              <a:gd name="adj" fmla="val 42533"/>
              <a:gd name="hf" fmla="val 10514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Neural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2902320" y="4240080"/>
            <a:ext cx="3041280" cy="1527480"/>
          </a:xfrm>
          <a:prstGeom prst="star12">
            <a:avLst>
              <a:gd name="adj" fmla="val 375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Competitive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9507960" y="62859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Amnon Lotenberg</a:t>
            </a:r>
            <a:endParaRPr b="0" lang="e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5" name="Picture 10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39" name="Picture 15" descr="A close up of a mans fac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3" name="Picture 13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46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47" name="Picture 15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1" name="Picture 19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5" name="Picture 13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59" name="Picture 13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Encoder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2" name="Picture 8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3934080" y="6154200"/>
            <a:ext cx="328860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Bi-directional RNN (or LSTM)</a:t>
            </a:r>
            <a:endParaRPr b="0" lang="e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67" name="Picture 8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71" name="Picture 4" descr="A close up of a devic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4" descr=""/>
          <p:cNvPicPr/>
          <p:nvPr/>
        </p:nvPicPr>
        <p:blipFill>
          <a:blip r:embed="rId1"/>
          <a:srcRect l="1146" t="19045" r="-190" b="318"/>
          <a:stretch/>
        </p:blipFill>
        <p:spPr>
          <a:xfrm>
            <a:off x="1416240" y="1493640"/>
            <a:ext cx="9617040" cy="4684320"/>
          </a:xfrm>
          <a:prstGeom prst="rect">
            <a:avLst/>
          </a:prstGeom>
          <a:ln>
            <a:noFill/>
          </a:ln>
        </p:spPr>
      </p:pic>
      <p:sp>
        <p:nvSpPr>
          <p:cNvPr id="88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What is Machine Translation?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75" name="Picture 4" descr="A close up of a devic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79" name="Picture 4" descr="A close up of a devic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83" name="Picture 4" descr="A close up of a devic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87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91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- 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153240" y="6154200"/>
            <a:ext cx="554616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Unidirectional RNN (or LSTM) decoder, with attention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95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105360" y="1535040"/>
            <a:ext cx="6076440" cy="456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Common Architecture – Encoder+Decoder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9409320" y="6445800"/>
            <a:ext cx="30722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University of Edinburgh (CC)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198" name="Picture 8" descr="A close up of text on a white background&#10;&#10;Description generated with high confidence"/>
          <p:cNvPicPr/>
          <p:nvPr/>
        </p:nvPicPr>
        <p:blipFill>
          <a:blip r:embed="rId1"/>
          <a:srcRect l="16562" t="19795" r="15478" b="0"/>
          <a:stretch/>
        </p:blipFill>
        <p:spPr>
          <a:xfrm>
            <a:off x="2973960" y="1215000"/>
            <a:ext cx="5512320" cy="4881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4" descr="A close up of a logo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3286440" y="2316240"/>
            <a:ext cx="5714640" cy="299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rmAutofit fontScale="42000"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Where will you get so many bilingual texts?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815400" y="1492200"/>
            <a:ext cx="308340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1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NMT starts to compete with SMT at 10m parallel words, or ~1m sentences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What about resource-poor languages?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3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Can we translate with only monolingual texts?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6" descr="A close up of a map&#10;&#10;Description generated with very high confidence"/>
          <p:cNvPicPr/>
          <p:nvPr/>
        </p:nvPicPr>
        <p:blipFill>
          <a:blip r:embed="rId4"/>
          <a:stretch/>
        </p:blipFill>
        <p:spPr>
          <a:xfrm>
            <a:off x="8190720" y="1490760"/>
            <a:ext cx="3951000" cy="478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rmAutofit fontScale="42000"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Where will you get so many bilingual texts?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815400" y="1492200"/>
            <a:ext cx="308340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1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NMT starts to compete with SMT at 10m parallel words, or ~1m sentences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What about resource-poor languages?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3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Can we translate with only monolingual texts?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Picture 4" descr="A close up of text on a white background&#10;&#10;Description generated with high confidence"/>
          <p:cNvPicPr/>
          <p:nvPr/>
        </p:nvPicPr>
        <p:blipFill>
          <a:blip r:embed="rId4"/>
          <a:srcRect l="0" t="0" r="5291" b="0"/>
          <a:stretch/>
        </p:blipFill>
        <p:spPr>
          <a:xfrm>
            <a:off x="3822480" y="1571760"/>
            <a:ext cx="4326120" cy="3215520"/>
          </a:xfrm>
          <a:prstGeom prst="rect">
            <a:avLst/>
          </a:prstGeom>
          <a:ln>
            <a:noFill/>
          </a:ln>
        </p:spPr>
      </p:pic>
      <p:pic>
        <p:nvPicPr>
          <p:cNvPr id="207" name="Picture 6" descr="A close up of a map&#10;&#10;Description generated with very high confidence"/>
          <p:cNvPicPr/>
          <p:nvPr/>
        </p:nvPicPr>
        <p:blipFill>
          <a:blip r:embed="rId5"/>
          <a:stretch/>
        </p:blipFill>
        <p:spPr>
          <a:xfrm>
            <a:off x="8190720" y="1490760"/>
            <a:ext cx="3951000" cy="478656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4770720" y="4789440"/>
            <a:ext cx="274284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Lample et al. 18'</a:t>
            </a:r>
            <a:endParaRPr b="0" lang="e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What's it good for?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" name="Picture 4" descr="A picture containing text, book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2338920" y="1306440"/>
            <a:ext cx="7247160" cy="546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353" descr="Mikel Artetxe"/>
          <p:cNvPicPr/>
          <p:nvPr/>
        </p:nvPicPr>
        <p:blipFill>
          <a:blip r:embed="rId1"/>
          <a:srcRect l="0" t="0" r="8761" b="-447"/>
          <a:stretch/>
        </p:blipFill>
        <p:spPr>
          <a:xfrm>
            <a:off x="1146960" y="3626640"/>
            <a:ext cx="2128680" cy="2104560"/>
          </a:xfrm>
          <a:prstGeom prst="rect">
            <a:avLst/>
          </a:prstGeom>
          <a:ln>
            <a:noFill/>
          </a:ln>
        </p:spPr>
      </p:pic>
      <p:pic>
        <p:nvPicPr>
          <p:cNvPr id="210" name="Picture 1655" descr="A picture containing sky, outdoor, person, boat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6304320" y="3627000"/>
            <a:ext cx="1980720" cy="2103480"/>
          </a:xfrm>
          <a:prstGeom prst="rect">
            <a:avLst/>
          </a:prstGeom>
          <a:ln>
            <a:noFill/>
          </a:ln>
        </p:spPr>
      </p:pic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66697295"/>
              </p:ext>
            </p:extLst>
          </p:nvPr>
        </p:nvGraphicFramePr>
        <p:xfrm>
          <a:off x="816120" y="1492200"/>
          <a:ext cx="10656360" cy="4647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1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rm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And then, two labs stepped forward...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146600" y="56350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Mikel Artetxe et al.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213" name="Picture 802" descr=""/>
          <p:cNvPicPr/>
          <p:nvPr/>
        </p:nvPicPr>
        <p:blipFill>
          <a:blip r:embed="rId8"/>
          <a:stretch/>
        </p:blipFill>
        <p:spPr>
          <a:xfrm>
            <a:off x="5681520" y="6224400"/>
            <a:ext cx="522000" cy="52308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1314000" y="6294960"/>
            <a:ext cx="39416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9"/>
              </a:rPr>
              <a:t>https://github.com/artetxem/vecmap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215" name="CustomShape 4"/>
          <p:cNvSpPr/>
          <p:nvPr/>
        </p:nvSpPr>
        <p:spPr>
          <a:xfrm>
            <a:off x="6307560" y="6261120"/>
            <a:ext cx="56142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Calibri"/>
                <a:hlinkClick r:id="rId10"/>
              </a:rPr>
              <a:t>https://github.com/facebookresearch/UnsupervisedMT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6255360" y="5632920"/>
            <a:ext cx="2742840" cy="63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Guillaume Lample et al.</a:t>
            </a:r>
            <a:endParaRPr b="0" lang="e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Main Principles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Learn a bilingual dictionary unsupervised-ly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Denoise translations (for fluency), leveraging language models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Back Translation: use the source-to-target MT to create synthetic examples to train the target-to-source MT, and vice versa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Picture 5" descr="A close up of a map&#10;&#10;Description generated with high confidence"/>
          <p:cNvPicPr/>
          <p:nvPr/>
        </p:nvPicPr>
        <p:blipFill>
          <a:blip r:embed="rId4"/>
          <a:stretch/>
        </p:blipFill>
        <p:spPr>
          <a:xfrm>
            <a:off x="31680" y="3532320"/>
            <a:ext cx="12156480" cy="3203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Main Principles of Unsupervised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Learn a bilingual dictionary unsupervised-ly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Denoise translations (for fluency), leveraging language models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Back Translation: use the source-to-target MT to create synthetic examples to train the target-to-source MT, and vice versa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8400" y="1467360"/>
            <a:ext cx="68076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- motivation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815400" y="1492200"/>
            <a:ext cx="359424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buSzPct val="100101"/>
              <a:buBlip>
                <a:blip r:embed="rId1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Mikolov et al. 2013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Observed that word embedding spaces exhibit similar structures across languages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buSzPct val="100101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Used 5k word translations as the initial anchors for iteratively learning a linear mapping, or 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rotation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Picture 4" descr="A close up of a map&#10;&#10;Description generated with high confidence"/>
          <p:cNvPicPr/>
          <p:nvPr/>
        </p:nvPicPr>
        <p:blipFill>
          <a:blip r:embed="rId4"/>
          <a:stretch/>
        </p:blipFill>
        <p:spPr>
          <a:xfrm>
            <a:off x="4613040" y="1270440"/>
            <a:ext cx="6850080" cy="505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– Artetxe et al.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815400" y="4427280"/>
            <a:ext cx="10656720" cy="171288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To lose the supervised initialization, you can find similar word pairs by comparing word similarity distributions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Then iteratively improve this solution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4" descr=""/>
          <p:cNvPicPr/>
          <p:nvPr/>
        </p:nvPicPr>
        <p:blipFill>
          <a:blip r:embed="rId3"/>
          <a:stretch/>
        </p:blipFill>
        <p:spPr>
          <a:xfrm>
            <a:off x="811080" y="1299960"/>
            <a:ext cx="9215280" cy="311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– Lample et al.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508680" y="3815280"/>
            <a:ext cx="10963440" cy="141408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Picture 6" descr="A close up of a logo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80360" y="1306440"/>
            <a:ext cx="11747520" cy="255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508680" y="3815280"/>
            <a:ext cx="10963440" cy="141408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Two distributions of word mbeddings in separate languages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Picture 6" descr="A close up of a logo&#10;&#10;Description generated with very high confidence"/>
          <p:cNvPicPr/>
          <p:nvPr/>
        </p:nvPicPr>
        <p:blipFill>
          <a:blip r:embed="rId2"/>
          <a:srcRect l="0" t="0" r="68986" b="360"/>
          <a:stretch/>
        </p:blipFill>
        <p:spPr>
          <a:xfrm>
            <a:off x="180360" y="1297080"/>
            <a:ext cx="3642840" cy="254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508680" y="3815280"/>
            <a:ext cx="10963440" cy="291924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Adversarial Learning: Discriminator vs. Mapper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buSzPct val="100051"/>
              <a:buBlip>
                <a:blip r:embed="rId2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Segoe"/>
              </a:rPr>
              <a:t>Discriminator – distinguish between target vecs and mapped source vecs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buSzPct val="100051"/>
              <a:buBlip>
                <a:blip r:embed="rId3"/>
              </a:buBlip>
            </a:pPr>
            <a:r>
              <a:rPr b="0" lang="en-US" sz="1600" spc="-1" strike="noStrike">
                <a:solidFill>
                  <a:srgbClr val="000000"/>
                </a:solidFill>
                <a:latin typeface="Segoe"/>
              </a:rPr>
              <a:t>Mapper – train a </a:t>
            </a:r>
            <a:r>
              <a:rPr b="0" i="1" lang="en-US" sz="1600" spc="-1" strike="noStrike">
                <a:solidFill>
                  <a:srgbClr val="000000"/>
                </a:solidFill>
                <a:latin typeface="Segoe"/>
              </a:rPr>
              <a:t>W </a:t>
            </a:r>
            <a:r>
              <a:rPr b="0" lang="en-US" sz="1600" spc="-1" strike="noStrike">
                <a:solidFill>
                  <a:srgbClr val="000000"/>
                </a:solidFill>
                <a:latin typeface="Segoe"/>
              </a:rPr>
              <a:t>that will fool </a:t>
            </a:r>
            <a:r>
              <a:rPr b="0" i="1" lang="en-US" sz="1600" spc="-1" strike="noStrike">
                <a:solidFill>
                  <a:srgbClr val="000000"/>
                </a:solidFill>
                <a:latin typeface="Segoe"/>
              </a:rPr>
              <a:t>D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Minimize loss funcs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7" name="Picture 6" descr="A close up of a logo&#10;&#10;Description generated with very high confidence"/>
          <p:cNvPicPr/>
          <p:nvPr/>
        </p:nvPicPr>
        <p:blipFill>
          <a:blip r:embed="rId5"/>
          <a:srcRect l="31567" t="0" r="46122" b="720"/>
          <a:stretch/>
        </p:blipFill>
        <p:spPr>
          <a:xfrm>
            <a:off x="3888000" y="1297080"/>
            <a:ext cx="2620440" cy="2535120"/>
          </a:xfrm>
          <a:prstGeom prst="rect">
            <a:avLst/>
          </a:prstGeom>
          <a:ln>
            <a:noFill/>
          </a:ln>
        </p:spPr>
      </p:pic>
      <p:pic>
        <p:nvPicPr>
          <p:cNvPr id="238" name="Picture 4" descr="A picture containing object&#10;&#10;Description generated with very high confidence"/>
          <p:cNvPicPr/>
          <p:nvPr/>
        </p:nvPicPr>
        <p:blipFill>
          <a:blip r:embed="rId6"/>
          <a:srcRect l="2089" t="0" r="-108" b="1209"/>
          <a:stretch/>
        </p:blipFill>
        <p:spPr>
          <a:xfrm>
            <a:off x="3869640" y="4458240"/>
            <a:ext cx="8290440" cy="756720"/>
          </a:xfrm>
          <a:prstGeom prst="rect">
            <a:avLst/>
          </a:prstGeom>
          <a:ln>
            <a:noFill/>
          </a:ln>
        </p:spPr>
      </p:pic>
      <p:pic>
        <p:nvPicPr>
          <p:cNvPr id="239" name="Picture 7" descr="A picture containing object&#10;&#10;Description generated with high confidence"/>
          <p:cNvPicPr/>
          <p:nvPr/>
        </p:nvPicPr>
        <p:blipFill>
          <a:blip r:embed="rId7"/>
          <a:stretch/>
        </p:blipFill>
        <p:spPr>
          <a:xfrm>
            <a:off x="3860280" y="5445360"/>
            <a:ext cx="8244000" cy="78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508680" y="3815280"/>
            <a:ext cx="10963440" cy="141408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Refinement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W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Retain only the high-quality entries: the most frequent words, that are mutual nearest neigbors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Apply the Procrustes solution (Xing et al. 15')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" name="Picture 6" descr="A close up of a logo&#10;&#10;Description generated with very high confidence"/>
          <p:cNvPicPr/>
          <p:nvPr/>
        </p:nvPicPr>
        <p:blipFill>
          <a:blip r:embed="rId5"/>
          <a:srcRect l="54748" t="0" r="23102" b="360"/>
          <a:stretch/>
        </p:blipFill>
        <p:spPr>
          <a:xfrm>
            <a:off x="6610680" y="1306440"/>
            <a:ext cx="2602080" cy="2544480"/>
          </a:xfrm>
          <a:prstGeom prst="rect">
            <a:avLst/>
          </a:prstGeom>
          <a:ln>
            <a:noFill/>
          </a:ln>
        </p:spPr>
      </p:pic>
      <p:pic>
        <p:nvPicPr>
          <p:cNvPr id="243" name="Picture 4" descr="A close up of a clock&#10;&#10;Description generated with high confidence"/>
          <p:cNvPicPr/>
          <p:nvPr/>
        </p:nvPicPr>
        <p:blipFill>
          <a:blip r:embed="rId6"/>
          <a:stretch/>
        </p:blipFill>
        <p:spPr>
          <a:xfrm>
            <a:off x="4148280" y="5231160"/>
            <a:ext cx="7993080" cy="59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6" descr="A close up of a logo&#10;&#10;Description generated with very high confidence"/>
          <p:cNvPicPr/>
          <p:nvPr/>
        </p:nvPicPr>
        <p:blipFill>
          <a:blip r:embed="rId1"/>
          <a:srcRect l="77293" t="0" r="-79" b="360"/>
          <a:stretch/>
        </p:blipFill>
        <p:spPr>
          <a:xfrm>
            <a:off x="9268560" y="1324800"/>
            <a:ext cx="2676240" cy="2544480"/>
          </a:xfrm>
          <a:prstGeom prst="rect">
            <a:avLst/>
          </a:prstGeom>
          <a:ln>
            <a:noFill/>
          </a:ln>
        </p:spPr>
      </p:pic>
      <p:sp>
        <p:nvSpPr>
          <p:cNvPr id="245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extShape 2"/>
          <p:cNvSpPr txBox="1"/>
          <p:nvPr/>
        </p:nvSpPr>
        <p:spPr>
          <a:xfrm>
            <a:off x="508680" y="3583080"/>
            <a:ext cx="10963440" cy="304020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Translate using Cross-domain Similarity Local Scaling (CSLS)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We can't trust Nearest Neighbors (NN) to map words, because some words are NN of many (hubs), and some are NN of few (isolated)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AKA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The curse of Dimentionality, 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or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The Hubness Problem 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(Dinu et al. 15')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So, consider the mean similarity of a word to its neighbors: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6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Instead of NN, use CSLS similarity: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8014320" y="2432880"/>
            <a:ext cx="76356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feline</a:t>
            </a:r>
            <a:endParaRPr b="0" lang="en" sz="2000" spc="-1" strike="noStrike">
              <a:latin typeface="Arial"/>
            </a:endParaRPr>
          </a:p>
        </p:txBody>
      </p:sp>
      <p:pic>
        <p:nvPicPr>
          <p:cNvPr id="248" name="Picture 6" descr="A close up of a clock&#10;&#10;Description generated with high confidence"/>
          <p:cNvPicPr/>
          <p:nvPr/>
        </p:nvPicPr>
        <p:blipFill>
          <a:blip r:embed="rId7"/>
          <a:stretch/>
        </p:blipFill>
        <p:spPr>
          <a:xfrm>
            <a:off x="7751160" y="4987440"/>
            <a:ext cx="3662640" cy="625680"/>
          </a:xfrm>
          <a:prstGeom prst="rect">
            <a:avLst/>
          </a:prstGeom>
          <a:ln>
            <a:noFill/>
          </a:ln>
        </p:spPr>
      </p:pic>
      <p:pic>
        <p:nvPicPr>
          <p:cNvPr id="249" name="Picture 8" descr=""/>
          <p:cNvPicPr/>
          <p:nvPr/>
        </p:nvPicPr>
        <p:blipFill>
          <a:blip r:embed="rId8"/>
          <a:stretch/>
        </p:blipFill>
        <p:spPr>
          <a:xfrm>
            <a:off x="4938120" y="5783400"/>
            <a:ext cx="6701400" cy="36792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10427400" y="1509840"/>
            <a:ext cx="9154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felino</a:t>
            </a:r>
            <a:endParaRPr b="0" lang="en" sz="2000" spc="-1" strike="noStrike">
              <a:latin typeface="Arial"/>
            </a:endParaRPr>
          </a:p>
        </p:txBody>
      </p:sp>
      <p:sp>
        <p:nvSpPr>
          <p:cNvPr id="251" name="CustomShape 5"/>
          <p:cNvSpPr/>
          <p:nvPr/>
        </p:nvSpPr>
        <p:spPr>
          <a:xfrm flipH="1">
            <a:off x="10381320" y="1852200"/>
            <a:ext cx="36468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59240"/>
            </a:solidFill>
            <a:round/>
            <a:tailEnd len="med" type="triangle" w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  <p:sp>
        <p:nvSpPr>
          <p:cNvPr id="252" name="CustomShape 6"/>
          <p:cNvSpPr/>
          <p:nvPr/>
        </p:nvSpPr>
        <p:spPr>
          <a:xfrm>
            <a:off x="8733960" y="2698920"/>
            <a:ext cx="1055160" cy="13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59240"/>
            </a:solidFill>
            <a:round/>
            <a:tailEnd len="med" type="triangle" w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What's it good for?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3" name="Picture 8" descr="A picture containing sky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958760" y="1492200"/>
            <a:ext cx="8370000" cy="464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– results Artetxe et al.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8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800" y="1299600"/>
            <a:ext cx="7540560" cy="5556600"/>
          </a:xfrm>
          <a:prstGeom prst="rect">
            <a:avLst/>
          </a:prstGeom>
          <a:ln>
            <a:noFill/>
          </a:ln>
        </p:spPr>
      </p:pic>
      <p:sp>
        <p:nvSpPr>
          <p:cNvPr id="255" name="TextShape 2"/>
          <p:cNvSpPr txBox="1"/>
          <p:nvPr/>
        </p:nvSpPr>
        <p:spPr>
          <a:xfrm>
            <a:off x="7551000" y="1492200"/>
            <a:ext cx="456084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Dataset of Dinu et al. 15'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Beats supervised methods!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4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Best of breed in several languages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5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Also works for a </a:t>
            </a:r>
            <a:r>
              <a:rPr b="0" i="1" lang="en-US" sz="2800" spc="-1" strike="noStrike">
                <a:solidFill>
                  <a:srgbClr val="000000"/>
                </a:solidFill>
                <a:latin typeface="Segoe"/>
              </a:rPr>
              <a:t>tough</a:t>
            </a: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 language like FI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3983040" y="6358320"/>
            <a:ext cx="1694880" cy="584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7" name="CustomShape 4"/>
          <p:cNvSpPr/>
          <p:nvPr/>
        </p:nvSpPr>
        <p:spPr>
          <a:xfrm>
            <a:off x="6193800" y="6358320"/>
            <a:ext cx="1694880" cy="5846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58" name="CustomShape 5"/>
          <p:cNvSpPr/>
          <p:nvPr/>
        </p:nvSpPr>
        <p:spPr>
          <a:xfrm>
            <a:off x="5619960" y="4100760"/>
            <a:ext cx="989280" cy="4532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– results Lample et al.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Picture 6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626040" y="1653840"/>
            <a:ext cx="6199920" cy="415512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7551000" y="1492200"/>
            <a:ext cx="4560840" cy="46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normAutofit fontScale="91000"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Dataset of Dinu et al. 15'</a:t>
            </a:r>
            <a:endParaRPr b="0" lang="en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Best of breed in several languages</a:t>
            </a:r>
            <a:endParaRPr b="0" lang="en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4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Also reported lower but impressive results on FR, DE, ES, </a:t>
            </a:r>
            <a:endParaRPr b="0" lang="en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5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Even RU, Traditional Chinese and Esperanto</a:t>
            </a:r>
            <a:endParaRPr b="0" lang="en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6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Still unclear which of these two is better...</a:t>
            </a:r>
            <a:endParaRPr b="0" lang="en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" sz="28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2750760" y="5389560"/>
            <a:ext cx="4093920" cy="453240"/>
          </a:xfrm>
          <a:prstGeom prst="ellipse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- usage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With this unsupervised bilingual dictionary, we construct the first iteration of our translation models, one in each direction: 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Word-per-word translation is bad... but good enough to bootstrap our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4" descr=""/>
          <p:cNvPicPr/>
          <p:nvPr/>
        </p:nvPicPr>
        <p:blipFill>
          <a:blip r:embed="rId3"/>
          <a:srcRect l="0" t="9411" r="4768" b="18909"/>
          <a:stretch/>
        </p:blipFill>
        <p:spPr>
          <a:xfrm>
            <a:off x="10089720" y="1963800"/>
            <a:ext cx="2030760" cy="429120"/>
          </a:xfrm>
          <a:prstGeom prst="rect">
            <a:avLst/>
          </a:prstGeom>
          <a:ln>
            <a:noFill/>
          </a:ln>
        </p:spPr>
      </p:pic>
      <p:pic>
        <p:nvPicPr>
          <p:cNvPr id="266" name="Picture 6" descr="A screenshot of a cell phone&#10;&#10;Description generated with very high confidence"/>
          <p:cNvPicPr/>
          <p:nvPr/>
        </p:nvPicPr>
        <p:blipFill>
          <a:blip r:embed="rId4"/>
          <a:stretch/>
        </p:blipFill>
        <p:spPr>
          <a:xfrm>
            <a:off x="1667160" y="3437280"/>
            <a:ext cx="8453160" cy="286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- usage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With this unsupervised bilingual dictionary, we construct the first iteration of our translation models, one in each direction: 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Word-per-word translation is bad... but good enough to bootstrap our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9" name="Picture 4" descr=""/>
          <p:cNvPicPr/>
          <p:nvPr/>
        </p:nvPicPr>
        <p:blipFill>
          <a:blip r:embed="rId3"/>
          <a:srcRect l="0" t="9411" r="4768" b="18909"/>
          <a:stretch/>
        </p:blipFill>
        <p:spPr>
          <a:xfrm>
            <a:off x="10089720" y="2039040"/>
            <a:ext cx="1692360" cy="353880"/>
          </a:xfrm>
          <a:prstGeom prst="rect">
            <a:avLst/>
          </a:prstGeom>
          <a:ln>
            <a:noFill/>
          </a:ln>
        </p:spPr>
      </p:pic>
      <p:pic>
        <p:nvPicPr>
          <p:cNvPr id="270" name="Picture 8" descr=""/>
          <p:cNvPicPr/>
          <p:nvPr/>
        </p:nvPicPr>
        <p:blipFill>
          <a:blip r:embed="rId4"/>
          <a:stretch/>
        </p:blipFill>
        <p:spPr>
          <a:xfrm>
            <a:off x="2246760" y="3669840"/>
            <a:ext cx="2542680" cy="2114280"/>
          </a:xfrm>
          <a:prstGeom prst="rect">
            <a:avLst/>
          </a:prstGeom>
          <a:ln>
            <a:noFill/>
          </a:ln>
        </p:spPr>
      </p:pic>
      <p:pic>
        <p:nvPicPr>
          <p:cNvPr id="271" name="Picture 13" descr=""/>
          <p:cNvPicPr/>
          <p:nvPr/>
        </p:nvPicPr>
        <p:blipFill>
          <a:blip r:embed="rId5"/>
          <a:stretch/>
        </p:blipFill>
        <p:spPr>
          <a:xfrm>
            <a:off x="6738840" y="3740760"/>
            <a:ext cx="2552400" cy="20476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5277600" y="4447440"/>
            <a:ext cx="97812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Learn a bilingual dictionary - usage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       </a:t>
            </a: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is the composition of an encoder from the source language to latent space, and a decoder from latent space to the target language: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        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= dec(enc(x, </a:t>
            </a:r>
            <a:r>
              <a:rPr b="0" i="1" lang="en-US" sz="2400" spc="-1" strike="noStrike">
                <a:solidFill>
                  <a:srgbClr val="000000"/>
                </a:solidFill>
                <a:latin typeface="Segoe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), </a:t>
            </a:r>
            <a:r>
              <a:rPr b="0" i="1" lang="en-US" sz="2400" spc="-1" strike="noStrike">
                <a:solidFill>
                  <a:srgbClr val="000000"/>
                </a:solidFill>
                <a:latin typeface="Segoe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i="1" lang="en-US" sz="2800" spc="-1" strike="noStrike">
                <a:solidFill>
                  <a:srgbClr val="000000"/>
                </a:solidFill>
                <a:latin typeface="Segoe"/>
              </a:rPr>
              <a:t>      </a:t>
            </a: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is the corresponding composition: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4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        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= dec(enc(y, </a:t>
            </a:r>
            <a:r>
              <a:rPr b="0" i="1" lang="en-US" sz="2400" spc="-1" strike="noStrike">
                <a:solidFill>
                  <a:srgbClr val="000000"/>
                </a:solidFill>
                <a:latin typeface="Segoe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), </a:t>
            </a:r>
            <a:r>
              <a:rPr b="0" i="1" lang="en-US" sz="2400" spc="-1" strike="noStrike">
                <a:solidFill>
                  <a:srgbClr val="000000"/>
                </a:solidFill>
                <a:latin typeface="Segoe"/>
              </a:rPr>
              <a:t>S</a:t>
            </a:r>
            <a:r>
              <a:rPr b="0" i="1" lang="en-US" sz="2400" spc="-1" strike="noStrike">
                <a:solidFill>
                  <a:srgbClr val="000000"/>
                </a:solidFill>
                <a:latin typeface="Segoe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5" name="Picture 6" descr=""/>
          <p:cNvPicPr/>
          <p:nvPr/>
        </p:nvPicPr>
        <p:blipFill>
          <a:blip r:embed="rId5"/>
          <a:stretch/>
        </p:blipFill>
        <p:spPr>
          <a:xfrm>
            <a:off x="1190880" y="1530720"/>
            <a:ext cx="647280" cy="409320"/>
          </a:xfrm>
          <a:prstGeom prst="rect">
            <a:avLst/>
          </a:prstGeom>
          <a:ln>
            <a:noFill/>
          </a:ln>
        </p:spPr>
      </p:pic>
      <p:pic>
        <p:nvPicPr>
          <p:cNvPr id="276" name="Picture 10" descr=""/>
          <p:cNvPicPr/>
          <p:nvPr/>
        </p:nvPicPr>
        <p:blipFill>
          <a:blip r:embed="rId6"/>
          <a:stretch/>
        </p:blipFill>
        <p:spPr>
          <a:xfrm>
            <a:off x="1119960" y="3384360"/>
            <a:ext cx="657000" cy="390240"/>
          </a:xfrm>
          <a:prstGeom prst="rect">
            <a:avLst/>
          </a:prstGeom>
          <a:ln>
            <a:noFill/>
          </a:ln>
        </p:spPr>
      </p:pic>
      <p:pic>
        <p:nvPicPr>
          <p:cNvPr id="277" name="Picture 10" descr=""/>
          <p:cNvPicPr/>
          <p:nvPr/>
        </p:nvPicPr>
        <p:blipFill>
          <a:blip r:embed="rId7"/>
          <a:stretch/>
        </p:blipFill>
        <p:spPr>
          <a:xfrm>
            <a:off x="1590480" y="3769920"/>
            <a:ext cx="657000" cy="390240"/>
          </a:xfrm>
          <a:prstGeom prst="rect">
            <a:avLst/>
          </a:prstGeom>
          <a:ln>
            <a:noFill/>
          </a:ln>
        </p:spPr>
      </p:pic>
      <p:pic>
        <p:nvPicPr>
          <p:cNvPr id="278" name="Picture 6" descr=""/>
          <p:cNvPicPr/>
          <p:nvPr/>
        </p:nvPicPr>
        <p:blipFill>
          <a:blip r:embed="rId8"/>
          <a:stretch/>
        </p:blipFill>
        <p:spPr>
          <a:xfrm>
            <a:off x="1585800" y="2885400"/>
            <a:ext cx="647280" cy="40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Main Principles of Unsupervised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Learn a bilingual dictionary unsupervised-ly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Denoise translations (for fluency), leveraging language models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Back Translation: use the source-to-target MT to create synthetic examples to train the target-to-source MT, and vice versa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0320" y="1987920"/>
            <a:ext cx="68076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Denoise translations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815400" y="3992040"/>
            <a:ext cx="10656720" cy="214812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– the source sentence (but also the target sentece)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C(x)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- a noisy version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, with random words swapped/droped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z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– the encoding (mapping)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to latent space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x^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- the decoding (reconstruction)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x,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back to the source language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4" name="Picture 6" descr="A screenshot of a cell phone&#10;&#10;Description generated with very high confidence"/>
          <p:cNvPicPr/>
          <p:nvPr/>
        </p:nvPicPr>
        <p:blipFill>
          <a:blip r:embed="rId6"/>
          <a:stretch/>
        </p:blipFill>
        <p:spPr>
          <a:xfrm>
            <a:off x="812160" y="1262160"/>
            <a:ext cx="5010120" cy="2651040"/>
          </a:xfrm>
          <a:prstGeom prst="rect">
            <a:avLst/>
          </a:prstGeom>
          <a:ln>
            <a:noFill/>
          </a:ln>
        </p:spPr>
      </p:pic>
      <p:pic>
        <p:nvPicPr>
          <p:cNvPr id="285" name="Picture 8" descr=""/>
          <p:cNvPicPr/>
          <p:nvPr/>
        </p:nvPicPr>
        <p:blipFill>
          <a:blip r:embed="rId7"/>
          <a:srcRect l="23599" t="0" r="-113" b="798"/>
          <a:stretch/>
        </p:blipFill>
        <p:spPr>
          <a:xfrm>
            <a:off x="7855920" y="5443200"/>
            <a:ext cx="3798000" cy="113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Denoise translations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TextShape 2"/>
          <p:cNvSpPr txBox="1"/>
          <p:nvPr/>
        </p:nvSpPr>
        <p:spPr>
          <a:xfrm>
            <a:off x="815400" y="3992040"/>
            <a:ext cx="10656720" cy="214812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– the source sentence (but also the target sentece)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C(x)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- a noisy version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, with random words swapped/droped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z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– the encoding (mapping)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to latent space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x^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- the decoding (reconstruction) of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x,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back to the source language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Further train encoder and decoder by minimizing the loss: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" name="Picture 6" descr="A screenshot of a cell phone&#10;&#10;Description generated with very high confidence"/>
          <p:cNvPicPr/>
          <p:nvPr/>
        </p:nvPicPr>
        <p:blipFill>
          <a:blip r:embed="rId6"/>
          <a:stretch/>
        </p:blipFill>
        <p:spPr>
          <a:xfrm>
            <a:off x="812160" y="1262160"/>
            <a:ext cx="5010120" cy="2651040"/>
          </a:xfrm>
          <a:prstGeom prst="rect">
            <a:avLst/>
          </a:prstGeom>
          <a:ln>
            <a:noFill/>
          </a:ln>
        </p:spPr>
      </p:pic>
      <p:pic>
        <p:nvPicPr>
          <p:cNvPr id="289" name="Picture 8" descr=""/>
          <p:cNvPicPr/>
          <p:nvPr/>
        </p:nvPicPr>
        <p:blipFill>
          <a:blip r:embed="rId7"/>
          <a:srcRect l="23599" t="0" r="-113" b="798"/>
          <a:stretch/>
        </p:blipFill>
        <p:spPr>
          <a:xfrm>
            <a:off x="7855920" y="5443200"/>
            <a:ext cx="3798000" cy="1137600"/>
          </a:xfrm>
          <a:prstGeom prst="rect">
            <a:avLst/>
          </a:prstGeom>
          <a:ln>
            <a:noFill/>
          </a:ln>
        </p:spPr>
      </p:pic>
      <p:pic>
        <p:nvPicPr>
          <p:cNvPr id="290" name="Picture 10" descr="A close up of a map&#10;&#10;Description generated with very high confidence"/>
          <p:cNvPicPr/>
          <p:nvPr/>
        </p:nvPicPr>
        <p:blipFill>
          <a:blip r:embed="rId8"/>
          <a:stretch/>
        </p:blipFill>
        <p:spPr>
          <a:xfrm>
            <a:off x="4037760" y="1438200"/>
            <a:ext cx="4436280" cy="404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Main Principles of Unsupervised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Learn a bilingual dictionary unsupervised-ly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Denoise translations (for fluency), leveraging language models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Back Translation: use the source-to-target MT to create synthetic examples to train the target-to-source MT, and vice versa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3240" y="2499120"/>
            <a:ext cx="680760" cy="484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Back Translation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15400" y="4029120"/>
            <a:ext cx="10656720" cy="211104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 fontScale="97000"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x – a sentence in the source language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y – a translation of x, produced by the model, at iteration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t: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C(y) - a noisy version of 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z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– the encoding (mapping) of C(y) from the target langugage to latent space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x^ - the decoding of z, to the source language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6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Further train encoder and decoder by minimizing the loss: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6" name="Picture 8" descr="A picture containing object&#10;&#10;Description generated with high confidence"/>
          <p:cNvPicPr/>
          <p:nvPr/>
        </p:nvPicPr>
        <p:blipFill>
          <a:blip r:embed="rId7"/>
          <a:srcRect l="0" t="18903" r="651" b="18903"/>
          <a:stretch/>
        </p:blipFill>
        <p:spPr>
          <a:xfrm>
            <a:off x="7956000" y="4384080"/>
            <a:ext cx="1428480" cy="302040"/>
          </a:xfrm>
          <a:prstGeom prst="rect">
            <a:avLst/>
          </a:prstGeom>
          <a:ln>
            <a:noFill/>
          </a:ln>
        </p:spPr>
      </p:pic>
      <p:pic>
        <p:nvPicPr>
          <p:cNvPr id="297" name="Picture 22" descr="A picture containing object&#10;&#10;Description generated with very high confidence"/>
          <p:cNvPicPr/>
          <p:nvPr/>
        </p:nvPicPr>
        <p:blipFill>
          <a:blip r:embed="rId8"/>
          <a:stretch/>
        </p:blipFill>
        <p:spPr>
          <a:xfrm>
            <a:off x="7838280" y="5725800"/>
            <a:ext cx="3533040" cy="937800"/>
          </a:xfrm>
          <a:prstGeom prst="rect">
            <a:avLst/>
          </a:prstGeom>
          <a:ln>
            <a:noFill/>
          </a:ln>
        </p:spPr>
      </p:pic>
      <p:pic>
        <p:nvPicPr>
          <p:cNvPr id="298" name="Picture 9" descr=""/>
          <p:cNvPicPr/>
          <p:nvPr/>
        </p:nvPicPr>
        <p:blipFill>
          <a:blip r:embed="rId9"/>
          <a:stretch/>
        </p:blipFill>
        <p:spPr>
          <a:xfrm>
            <a:off x="622800" y="1275840"/>
            <a:ext cx="7653600" cy="263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3" dur="indefinite" restart="never" nodeType="tmRoot">
          <p:childTnLst>
            <p:seq>
              <p:cTn id="224" dur="indefinite" nodeType="mainSeq">
                <p:childTnLst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Goals of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Correctness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The dog chased the cat &gt; </a:t>
            </a:r>
            <a:r>
              <a:rPr b="0" lang="hi-IN" sz="2400" spc="-1" strike="noStrike">
                <a:solidFill>
                  <a:srgbClr val="000000"/>
                </a:solidFill>
                <a:latin typeface="Segoe"/>
              </a:rPr>
              <a:t>רדף כלבלב את החתולה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Fluency (Denoise)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4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The dog chased the cat &gt; </a:t>
            </a:r>
            <a:r>
              <a:rPr b="0" lang="hi-IN" sz="2400" spc="-1" strike="noStrike">
                <a:solidFill>
                  <a:srgbClr val="000000"/>
                </a:solidFill>
                <a:latin typeface="Segoe"/>
              </a:rPr>
              <a:t>החתול רדף אחרי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Picture 4" descr="A picture containing text, book&#10;&#10;Description generated with very high confidence"/>
          <p:cNvPicPr/>
          <p:nvPr/>
        </p:nvPicPr>
        <p:blipFill>
          <a:blip r:embed="rId5"/>
          <a:stretch/>
        </p:blipFill>
        <p:spPr>
          <a:xfrm>
            <a:off x="3637080" y="3404160"/>
            <a:ext cx="5010120" cy="338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Back Translation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TextShape 2"/>
          <p:cNvSpPr txBox="1"/>
          <p:nvPr/>
        </p:nvSpPr>
        <p:spPr>
          <a:xfrm>
            <a:off x="815400" y="4029120"/>
            <a:ext cx="10656720" cy="211104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 fontScale="97000"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x – a sentence in the source language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y – a translation of x, produced by the model, at iteration </a:t>
            </a: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t: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C(y) - a noisy version of 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i="1" lang="en-US" sz="2000" spc="-1" strike="noStrike">
                <a:solidFill>
                  <a:srgbClr val="000000"/>
                </a:solidFill>
                <a:latin typeface="Segoe"/>
              </a:rPr>
              <a:t>z</a:t>
            </a: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 – the encoding (mapping) of C(y) from the target langugage to latent space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x^ - the decoding of z, to the source language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6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Further train encoder and decoder by minimizing the loss: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1" name="Picture 6" descr="A close up of a logo&#10;&#10;Description generated with very high confidence"/>
          <p:cNvPicPr/>
          <p:nvPr/>
        </p:nvPicPr>
        <p:blipFill>
          <a:blip r:embed="rId7"/>
          <a:stretch/>
        </p:blipFill>
        <p:spPr>
          <a:xfrm>
            <a:off x="765720" y="1278000"/>
            <a:ext cx="7389360" cy="2656440"/>
          </a:xfrm>
          <a:prstGeom prst="rect">
            <a:avLst/>
          </a:prstGeom>
          <a:ln>
            <a:noFill/>
          </a:ln>
        </p:spPr>
      </p:pic>
      <p:pic>
        <p:nvPicPr>
          <p:cNvPr id="302" name="Picture 8" descr="A picture containing object&#10;&#10;Description generated with high confidence"/>
          <p:cNvPicPr/>
          <p:nvPr/>
        </p:nvPicPr>
        <p:blipFill>
          <a:blip r:embed="rId8"/>
          <a:srcRect l="0" t="18903" r="651" b="18903"/>
          <a:stretch/>
        </p:blipFill>
        <p:spPr>
          <a:xfrm>
            <a:off x="7956000" y="4384080"/>
            <a:ext cx="1428480" cy="302040"/>
          </a:xfrm>
          <a:prstGeom prst="rect">
            <a:avLst/>
          </a:prstGeom>
          <a:ln>
            <a:noFill/>
          </a:ln>
        </p:spPr>
      </p:pic>
      <p:pic>
        <p:nvPicPr>
          <p:cNvPr id="303" name="Picture 22" descr="A picture containing object&#10;&#10;Description generated with very high confidence"/>
          <p:cNvPicPr/>
          <p:nvPr/>
        </p:nvPicPr>
        <p:blipFill>
          <a:blip r:embed="rId9"/>
          <a:stretch/>
        </p:blipFill>
        <p:spPr>
          <a:xfrm>
            <a:off x="7838280" y="5725800"/>
            <a:ext cx="3533040" cy="937800"/>
          </a:xfrm>
          <a:prstGeom prst="rect">
            <a:avLst/>
          </a:prstGeom>
          <a:ln>
            <a:noFill/>
          </a:ln>
        </p:spPr>
      </p:pic>
      <p:pic>
        <p:nvPicPr>
          <p:cNvPr id="304" name="Picture 4" descr="A picture containing text&#10;&#10;Description generated with high confidence"/>
          <p:cNvPicPr/>
          <p:nvPr/>
        </p:nvPicPr>
        <p:blipFill>
          <a:blip r:embed="rId10"/>
          <a:stretch/>
        </p:blipFill>
        <p:spPr>
          <a:xfrm>
            <a:off x="4231440" y="1276920"/>
            <a:ext cx="4397040" cy="453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rmAutofit fontScale="42000"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Putting it all together – Algo. for unsupervised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514440" indent="-5140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1"/>
              </a:buBlip>
            </a:pPr>
            <a:r>
              <a:rPr b="1" i="1" lang="en-US" sz="2400" spc="-1" strike="noStrike">
                <a:solidFill>
                  <a:srgbClr val="000000"/>
                </a:solidFill>
                <a:latin typeface="Segoe"/>
              </a:rPr>
              <a:t>Language models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: Learn Word Embedding models 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P</a:t>
            </a:r>
            <a:r>
              <a:rPr b="0" lang="en-GB" sz="2400" spc="-1" strike="noStrike" baseline="-25000">
                <a:solidFill>
                  <a:srgbClr val="000000"/>
                </a:solidFill>
                <a:latin typeface="Segoe"/>
              </a:rPr>
              <a:t>t 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and 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P</a:t>
            </a:r>
            <a:r>
              <a:rPr b="0" lang="en-GB" sz="2400" spc="-1" strike="noStrike" baseline="-25000">
                <a:solidFill>
                  <a:srgbClr val="000000"/>
                </a:solidFill>
                <a:latin typeface="Segoe"/>
              </a:rPr>
              <a:t>s 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over source and target language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2"/>
              </a:buBlip>
            </a:pP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Use 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P</a:t>
            </a:r>
            <a:r>
              <a:rPr b="0" lang="en-GB" sz="2400" spc="-1" strike="noStrike" baseline="-25000">
                <a:solidFill>
                  <a:srgbClr val="000000"/>
                </a:solidFill>
                <a:latin typeface="Segoe"/>
              </a:rPr>
              <a:t>t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 </a:t>
            </a:r>
            <a:r>
              <a:rPr b="0" lang="en-US" sz="2400" spc="-1" strike="noStrike">
                <a:solidFill>
                  <a:srgbClr val="000000"/>
                </a:solidFill>
                <a:latin typeface="Segoe"/>
              </a:rPr>
              <a:t>and 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P</a:t>
            </a:r>
            <a:r>
              <a:rPr b="0" lang="en-GB" sz="2400" spc="-1" strike="noStrike" baseline="-25000">
                <a:solidFill>
                  <a:srgbClr val="000000"/>
                </a:solidFill>
                <a:latin typeface="Segoe"/>
              </a:rPr>
              <a:t>s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 to learn a </a:t>
            </a:r>
            <a:r>
              <a:rPr b="1" i="1" lang="en-GB" sz="2400" spc="-1" strike="noStrike">
                <a:solidFill>
                  <a:srgbClr val="000000"/>
                </a:solidFill>
                <a:latin typeface="Segoe"/>
              </a:rPr>
              <a:t>bilingual dictionary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3"/>
              </a:buBlip>
            </a:pP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Use the dictionary to learn two </a:t>
            </a:r>
            <a:r>
              <a:rPr b="1" i="1" lang="en-GB" sz="2400" spc="-1" strike="noStrike">
                <a:solidFill>
                  <a:srgbClr val="000000"/>
                </a:solidFill>
                <a:latin typeface="Segoe"/>
              </a:rPr>
              <a:t>initial translation models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, one in each direction: 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080">
              <a:lnSpc>
                <a:spcPct val="100000"/>
              </a:lnSpc>
              <a:spcBef>
                <a:spcPts val="479"/>
              </a:spcBef>
              <a:buSzPct val="100000"/>
              <a:buBlip>
                <a:blip r:embed="rId4"/>
              </a:buBlip>
            </a:pP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For k=1 to N (or until </a:t>
            </a:r>
            <a:r>
              <a:rPr b="0" i="1" lang="en-GB" sz="2400" spc="-1" strike="noStrike">
                <a:solidFill>
                  <a:srgbClr val="000000"/>
                </a:solidFill>
                <a:latin typeface="Segoe"/>
              </a:rPr>
              <a:t>convergence*</a:t>
            </a:r>
            <a:r>
              <a:rPr b="0" lang="en-GB" sz="2400" spc="-1" strike="noStrike">
                <a:solidFill>
                  <a:srgbClr val="000000"/>
                </a:solidFill>
                <a:latin typeface="Segoe"/>
              </a:rPr>
              <a:t>) do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51408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en-GB" sz="2000" spc="-1" strike="noStrike">
                <a:solidFill>
                  <a:srgbClr val="000000"/>
                </a:solidFill>
                <a:latin typeface="Segoe"/>
              </a:rPr>
              <a:t>Denoising 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914400" indent="-51408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6"/>
              </a:buBlip>
            </a:pPr>
            <a:r>
              <a:rPr b="0" lang="en-GB" sz="2000" spc="-1" strike="noStrike">
                <a:solidFill>
                  <a:srgbClr val="000000"/>
                </a:solidFill>
                <a:latin typeface="Segoe"/>
              </a:rPr>
              <a:t>Back-translation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algn="r" rtl="1">
              <a:spcBef>
                <a:spcPts val="1417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algn="r" rtl="1">
              <a:spcBef>
                <a:spcPts val="1417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7" name="Picture 4" descr=""/>
          <p:cNvPicPr/>
          <p:nvPr/>
        </p:nvPicPr>
        <p:blipFill>
          <a:blip r:embed="rId7"/>
          <a:srcRect l="0" t="16697" r="-638" b="2399"/>
          <a:stretch/>
        </p:blipFill>
        <p:spPr>
          <a:xfrm>
            <a:off x="2653200" y="3214800"/>
            <a:ext cx="1946160" cy="4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815400" y="68976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rmAutofit fontScale="42000"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Putting it all together – NMT Architecture and training objectives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9" name="Picture 4" descr=""/>
          <p:cNvPicPr/>
          <p:nvPr/>
        </p:nvPicPr>
        <p:blipFill>
          <a:blip r:embed="rId1"/>
          <a:srcRect l="0" t="16697" r="-638" b="2399"/>
          <a:stretch/>
        </p:blipFill>
        <p:spPr>
          <a:xfrm>
            <a:off x="2653200" y="3214800"/>
            <a:ext cx="1946160" cy="409680"/>
          </a:xfrm>
          <a:prstGeom prst="rect">
            <a:avLst/>
          </a:prstGeom>
          <a:ln>
            <a:noFill/>
          </a:ln>
        </p:spPr>
      </p:pic>
      <p:pic>
        <p:nvPicPr>
          <p:cNvPr id="310" name="Picture 6" descr="A close up of text on a white background&#10;&#10;Description generated with high confidence"/>
          <p:cNvPicPr/>
          <p:nvPr/>
        </p:nvPicPr>
        <p:blipFill>
          <a:blip r:embed="rId2"/>
          <a:srcRect l="321" t="492" r="4823" b="251"/>
          <a:stretch/>
        </p:blipFill>
        <p:spPr>
          <a:xfrm>
            <a:off x="1055520" y="1413000"/>
            <a:ext cx="11134080" cy="544608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3600" y="2468520"/>
            <a:ext cx="2742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Denoising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313" name="CustomShape 4"/>
          <p:cNvSpPr/>
          <p:nvPr/>
        </p:nvSpPr>
        <p:spPr>
          <a:xfrm>
            <a:off x="3600" y="5299920"/>
            <a:ext cx="274284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Back-translation</a:t>
            </a:r>
            <a:endParaRPr b="0" lang="e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Putting it all together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1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Both research groups +-adhere to these principles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2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Artetxe et al. publish an NMT model, and then a better SMT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SzPct val="100014"/>
              <a:buBlip>
                <a:blip r:embed="rId3"/>
              </a:buBlip>
            </a:pPr>
            <a:r>
              <a:rPr b="0" lang="en-US" sz="2800" spc="-1" strike="noStrike">
                <a:solidFill>
                  <a:srgbClr val="000000"/>
                </a:solidFill>
                <a:latin typeface="Segoe"/>
              </a:rPr>
              <a:t>Lample et al. publish an NMT model and then a better composite SMT+NMT model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7" name="Picture 4" descr="A close up of a black background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2315520" y="1505880"/>
            <a:ext cx="6678720" cy="404676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876600" y="1262520"/>
            <a:ext cx="1083312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Compared to other unsupervised methods on the WMT 14' EN-FR, and WMT 16' EN-DE Benchmarks</a:t>
            </a:r>
            <a:endParaRPr b="0" lang="en" sz="2000" spc="-1" strike="noStrike">
              <a:latin typeface="Arial"/>
            </a:endParaRPr>
          </a:p>
        </p:txBody>
      </p:sp>
      <p:sp>
        <p:nvSpPr>
          <p:cNvPr id="319" name="CustomShape 3"/>
          <p:cNvSpPr/>
          <p:nvPr/>
        </p:nvSpPr>
        <p:spPr>
          <a:xfrm>
            <a:off x="575640" y="4131720"/>
            <a:ext cx="274284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2000" spc="-1" strike="noStrike">
              <a:latin typeface="Arial"/>
            </a:endParaRPr>
          </a:p>
        </p:txBody>
      </p:sp>
      <p:graphicFrame>
        <p:nvGraphicFramePr>
          <p:cNvPr id="320" name="Table 4"/>
          <p:cNvGraphicFramePr/>
          <p:nvPr/>
        </p:nvGraphicFramePr>
        <p:xfrm>
          <a:off x="1730880" y="5465880"/>
          <a:ext cx="7121520" cy="1406160"/>
        </p:xfrm>
        <a:graphic>
          <a:graphicData uri="http://schemas.openxmlformats.org/drawingml/2006/table">
            <a:tbl>
              <a:tblPr/>
              <a:tblGrid>
                <a:gridCol w="3338640"/>
                <a:gridCol w="987480"/>
                <a:gridCol w="849240"/>
                <a:gridCol w="1007280"/>
                <a:gridCol w="938880"/>
              </a:tblGrid>
              <a:tr h="823320"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Artetxe et al., 18' NMT</a:t>
                      </a:r>
                      <a:endParaRPr b="0" lang="e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15.13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15.56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-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823320"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Artetxe et al., 18' SMT</a:t>
                      </a:r>
                      <a:endParaRPr b="0" lang="e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26.22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25.87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18.23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23.05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  <a:tr h="823320"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WMT SOTA (supervised)</a:t>
                      </a:r>
                      <a:endParaRPr b="0" lang="en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35.8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35.0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34.2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>
                      <a:noAutofit/>
                    </a:bodyPr>
                    <a:p>
                      <a:pPr algn="ctr" rtl="1"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40.2</a:t>
                      </a:r>
                      <a:endParaRPr b="0" lang="en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1" name="CustomShape 5"/>
          <p:cNvSpPr/>
          <p:nvPr/>
        </p:nvSpPr>
        <p:spPr>
          <a:xfrm>
            <a:off x="2019960" y="3244680"/>
            <a:ext cx="249120" cy="22122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6"/>
          <p:cNvSpPr/>
          <p:nvPr/>
        </p:nvSpPr>
        <p:spPr>
          <a:xfrm>
            <a:off x="9225720" y="1981440"/>
            <a:ext cx="2764080" cy="464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Still much worse than the SOTA, but they're closing the gap fast!</a:t>
            </a:r>
            <a:endParaRPr b="0" lang="e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3" dur="indefinite" restart="never" nodeType="tmRoot">
          <p:childTnLst>
            <p:seq>
              <p:cTn id="284" dur="indefinite" nodeType="mainSeq">
                <p:childTnLst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Results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4" name="Picture 7" descr="A close up of text on a white background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5241960" y="1870200"/>
            <a:ext cx="6430680" cy="4565880"/>
          </a:xfrm>
          <a:prstGeom prst="rect">
            <a:avLst/>
          </a:prstGeom>
          <a:ln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5119560" y="1319040"/>
            <a:ext cx="650592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Compared to supervised versions of the same models</a:t>
            </a:r>
            <a:endParaRPr b="0" lang="en" sz="2000" spc="-1" strike="noStrike">
              <a:latin typeface="Arial"/>
            </a:endParaRPr>
          </a:p>
        </p:txBody>
      </p:sp>
      <p:sp>
        <p:nvSpPr>
          <p:cNvPr id="327" name="TextShape 4"/>
          <p:cNvSpPr txBox="1"/>
          <p:nvPr/>
        </p:nvSpPr>
        <p:spPr>
          <a:xfrm>
            <a:off x="815400" y="1492200"/>
            <a:ext cx="382716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en-US" sz="2000" spc="-1" strike="noStrike">
                <a:solidFill>
                  <a:srgbClr val="000000"/>
                </a:solidFill>
                <a:latin typeface="Segoe"/>
              </a:rPr>
              <a:t>Unsupervised methods are becoming a promising tool, when you have &lt; 100K parallel sentences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Examples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Artetxe et al.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330" name="Picture 10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31320" y="1694880"/>
            <a:ext cx="12159000" cy="259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Examples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2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19160" y="2320560"/>
            <a:ext cx="11879640" cy="2708640"/>
          </a:xfrm>
          <a:prstGeom prst="rect">
            <a:avLst/>
          </a:prstGeom>
          <a:ln>
            <a:noFill/>
          </a:ln>
        </p:spPr>
      </p:pic>
      <p:sp>
        <p:nvSpPr>
          <p:cNvPr id="333" name="CustomShape 2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Examples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336" name="Picture 7" descr="A screenshot of a cell phone&#10;&#10;Description generated with very high confidence"/>
          <p:cNvPicPr/>
          <p:nvPr/>
        </p:nvPicPr>
        <p:blipFill>
          <a:blip r:embed="rId1"/>
          <a:srcRect l="26" t="0" r="7156" b="0"/>
          <a:stretch/>
        </p:blipFill>
        <p:spPr>
          <a:xfrm>
            <a:off x="0" y="1596240"/>
            <a:ext cx="12074040" cy="158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Examples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1800" spc="-1" strike="noStrike">
              <a:latin typeface="Arial"/>
            </a:endParaRPr>
          </a:p>
        </p:txBody>
      </p:sp>
      <p:pic>
        <p:nvPicPr>
          <p:cNvPr id="339" name="Picture 7" descr="A screenshot of a social media post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244520" y="1420560"/>
            <a:ext cx="9554040" cy="416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Types of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105520" y="1527840"/>
            <a:ext cx="21852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Source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628920" y="2777760"/>
            <a:ext cx="2954880" cy="1951200"/>
          </a:xfrm>
          <a:prstGeom prst="flowChartMultidocumen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Rule Based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4162320" y="2638440"/>
            <a:ext cx="3038400" cy="2164680"/>
          </a:xfrm>
          <a:prstGeom prst="star10">
            <a:avLst>
              <a:gd name="adj" fmla="val 42533"/>
              <a:gd name="hf" fmla="val 10514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Statistical (Phrasal)</a:t>
            </a:r>
            <a:endParaRPr b="0" lang="e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SMT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7542720" y="2636280"/>
            <a:ext cx="3307680" cy="2462040"/>
          </a:xfrm>
          <a:prstGeom prst="irregularSeal1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Neural (Deep)</a:t>
            </a:r>
            <a:endParaRPr b="0" lang="e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NMT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888840" y="529344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03" name="CustomShape 7"/>
          <p:cNvSpPr/>
          <p:nvPr/>
        </p:nvSpPr>
        <p:spPr>
          <a:xfrm>
            <a:off x="4912560" y="529344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04" name="CustomShape 8"/>
          <p:cNvSpPr/>
          <p:nvPr/>
        </p:nvSpPr>
        <p:spPr>
          <a:xfrm>
            <a:off x="8480880" y="529344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05" name="CustomShape 9"/>
          <p:cNvSpPr/>
          <p:nvPr/>
        </p:nvSpPr>
        <p:spPr>
          <a:xfrm flipH="1">
            <a:off x="3613320" y="1964880"/>
            <a:ext cx="1798560" cy="7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0"/>
          <p:cNvSpPr/>
          <p:nvPr/>
        </p:nvSpPr>
        <p:spPr>
          <a:xfrm flipH="1">
            <a:off x="5731920" y="208548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1"/>
          <p:cNvSpPr/>
          <p:nvPr/>
        </p:nvSpPr>
        <p:spPr>
          <a:xfrm>
            <a:off x="6267240" y="1964880"/>
            <a:ext cx="151812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2"/>
          <p:cNvSpPr/>
          <p:nvPr/>
        </p:nvSpPr>
        <p:spPr>
          <a:xfrm flipH="1">
            <a:off x="5639040" y="491040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3"/>
          <p:cNvSpPr/>
          <p:nvPr/>
        </p:nvSpPr>
        <p:spPr>
          <a:xfrm flipH="1">
            <a:off x="9244440" y="502200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14"/>
          <p:cNvSpPr/>
          <p:nvPr/>
        </p:nvSpPr>
        <p:spPr>
          <a:xfrm flipH="1">
            <a:off x="1522440" y="483624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Questions?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2" name="Picture 4" descr=""/>
          <p:cNvPicPr/>
          <p:nvPr/>
        </p:nvPicPr>
        <p:blipFill>
          <a:blip r:embed="rId1"/>
          <a:srcRect l="0" t="16697" r="-638" b="2399"/>
          <a:stretch/>
        </p:blipFill>
        <p:spPr>
          <a:xfrm>
            <a:off x="2653200" y="3214800"/>
            <a:ext cx="1946160" cy="409680"/>
          </a:xfrm>
          <a:prstGeom prst="rect">
            <a:avLst/>
          </a:prstGeom>
          <a:ln>
            <a:noFill/>
          </a:ln>
        </p:spPr>
      </p:pic>
      <p:pic>
        <p:nvPicPr>
          <p:cNvPr id="343" name="Picture 6" descr="A close up of text on a white background&#10;&#10;Description generated with high confidence"/>
          <p:cNvPicPr/>
          <p:nvPr/>
        </p:nvPicPr>
        <p:blipFill>
          <a:blip r:embed="rId2"/>
          <a:srcRect l="321" t="492" r="4823" b="251"/>
          <a:stretch/>
        </p:blipFill>
        <p:spPr>
          <a:xfrm>
            <a:off x="1055520" y="1413000"/>
            <a:ext cx="11134080" cy="5446080"/>
          </a:xfrm>
          <a:prstGeom prst="rect">
            <a:avLst/>
          </a:prstGeom>
          <a:ln>
            <a:noFill/>
          </a:ln>
        </p:spPr>
      </p:pic>
      <p:sp>
        <p:nvSpPr>
          <p:cNvPr id="344" name="CustomShape 3"/>
          <p:cNvSpPr/>
          <p:nvPr/>
        </p:nvSpPr>
        <p:spPr>
          <a:xfrm>
            <a:off x="10463040" y="6399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Lample et al.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345" name="CustomShape 4"/>
          <p:cNvSpPr/>
          <p:nvPr/>
        </p:nvSpPr>
        <p:spPr>
          <a:xfrm>
            <a:off x="3600" y="2468520"/>
            <a:ext cx="2742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Denoising</a:t>
            </a:r>
            <a:endParaRPr b="0" lang="en" sz="2800" spc="-1" strike="noStrike">
              <a:latin typeface="Arial"/>
            </a:endParaRPr>
          </a:p>
        </p:txBody>
      </p:sp>
      <p:sp>
        <p:nvSpPr>
          <p:cNvPr id="346" name="CustomShape 5"/>
          <p:cNvSpPr/>
          <p:nvPr/>
        </p:nvSpPr>
        <p:spPr>
          <a:xfrm>
            <a:off x="3600" y="5299920"/>
            <a:ext cx="274284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0000"/>
                </a:solidFill>
                <a:latin typeface="Calibri"/>
              </a:rPr>
              <a:t>Back-translation</a:t>
            </a:r>
            <a:endParaRPr b="0" lang="e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Thank you!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815400" y="1492200"/>
            <a:ext cx="10656720" cy="4647960"/>
          </a:xfrm>
          <a:prstGeom prst="rect">
            <a:avLst/>
          </a:prstGeom>
          <a:noFill/>
          <a:ln>
            <a:noFill/>
          </a:ln>
        </p:spPr>
        <p:txBody>
          <a:bodyPr lIns="0" rIns="90000" tIns="45000" bIns="45000">
            <a:noAutofit/>
          </a:bodyPr>
          <a:p>
            <a:pPr algn="r" rtl="1">
              <a:spcBef>
                <a:spcPts val="1417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08e1b"/>
                </a:solidFill>
                <a:latin typeface="Segoe Light"/>
              </a:rPr>
              <a:t>Types of MT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5105520" y="1527840"/>
            <a:ext cx="21852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Source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628920" y="2777760"/>
            <a:ext cx="2954880" cy="1951200"/>
          </a:xfrm>
          <a:prstGeom prst="flowChartMultidocumen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Rule Based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4162320" y="2638440"/>
            <a:ext cx="3038400" cy="2164680"/>
          </a:xfrm>
          <a:prstGeom prst="star10">
            <a:avLst>
              <a:gd name="adj" fmla="val 42533"/>
              <a:gd name="hf" fmla="val 10514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Statistical (Phrasal)</a:t>
            </a:r>
            <a:endParaRPr b="0" lang="e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SMT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7542720" y="2636280"/>
            <a:ext cx="3307680" cy="2462040"/>
          </a:xfrm>
          <a:prstGeom prst="irregularSeal1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Neural (Deep)</a:t>
            </a:r>
            <a:endParaRPr b="0" lang="en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NMT</a:t>
            </a:r>
            <a:endParaRPr b="0" lang="en" sz="18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888840" y="529344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4912560" y="529344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18" name="CustomShape 8"/>
          <p:cNvSpPr/>
          <p:nvPr/>
        </p:nvSpPr>
        <p:spPr>
          <a:xfrm>
            <a:off x="8480880" y="5293440"/>
            <a:ext cx="2742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Target text</a:t>
            </a:r>
            <a:endParaRPr b="0" lang="en" sz="2400" spc="-1" strike="noStrike">
              <a:latin typeface="Arial"/>
            </a:endParaRPr>
          </a:p>
        </p:txBody>
      </p:sp>
      <p:sp>
        <p:nvSpPr>
          <p:cNvPr id="119" name="CustomShape 9"/>
          <p:cNvSpPr/>
          <p:nvPr/>
        </p:nvSpPr>
        <p:spPr>
          <a:xfrm flipH="1">
            <a:off x="3613320" y="1964880"/>
            <a:ext cx="1798560" cy="72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10"/>
          <p:cNvSpPr/>
          <p:nvPr/>
        </p:nvSpPr>
        <p:spPr>
          <a:xfrm flipH="1">
            <a:off x="5731920" y="208548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11"/>
          <p:cNvSpPr/>
          <p:nvPr/>
        </p:nvSpPr>
        <p:spPr>
          <a:xfrm>
            <a:off x="6267240" y="1964880"/>
            <a:ext cx="151812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2"/>
          <p:cNvSpPr/>
          <p:nvPr/>
        </p:nvSpPr>
        <p:spPr>
          <a:xfrm flipH="1">
            <a:off x="5639040" y="491040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3"/>
          <p:cNvSpPr/>
          <p:nvPr/>
        </p:nvSpPr>
        <p:spPr>
          <a:xfrm flipH="1">
            <a:off x="9244440" y="502200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4"/>
          <p:cNvSpPr/>
          <p:nvPr/>
        </p:nvSpPr>
        <p:spPr>
          <a:xfrm flipH="1">
            <a:off x="1522440" y="4836240"/>
            <a:ext cx="5040" cy="37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5" name="Picture 3" descr=""/>
          <p:cNvPicPr/>
          <p:nvPr/>
        </p:nvPicPr>
        <p:blipFill>
          <a:blip r:embed="rId1"/>
          <a:stretch/>
        </p:blipFill>
        <p:spPr>
          <a:xfrm rot="20220000">
            <a:off x="514080" y="2547360"/>
            <a:ext cx="4043880" cy="1841040"/>
          </a:xfrm>
          <a:prstGeom prst="rect">
            <a:avLst/>
          </a:prstGeom>
          <a:ln>
            <a:noFill/>
          </a:ln>
        </p:spPr>
      </p:pic>
      <p:pic>
        <p:nvPicPr>
          <p:cNvPr id="126" name="Picture 4" descr="A person wearing a suit and tie&#10;&#10;Description generated with very high confidence"/>
          <p:cNvPicPr/>
          <p:nvPr/>
        </p:nvPicPr>
        <p:blipFill>
          <a:blip r:embed="rId2"/>
          <a:stretch/>
        </p:blipFill>
        <p:spPr>
          <a:xfrm rot="20220000">
            <a:off x="344160" y="3491640"/>
            <a:ext cx="992880" cy="1323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Picture 4" descr="A screenshot of a cell phone&#10;&#10;Description generated with very high confidence"/>
          <p:cNvPicPr/>
          <p:nvPr/>
        </p:nvPicPr>
        <p:blipFill>
          <a:blip r:embed="rId1"/>
          <a:stretch/>
        </p:blipFill>
        <p:spPr>
          <a:xfrm>
            <a:off x="1694880" y="427320"/>
            <a:ext cx="8609760" cy="593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815400" y="548640"/>
            <a:ext cx="10656720" cy="719640"/>
          </a:xfrm>
          <a:prstGeom prst="rect">
            <a:avLst/>
          </a:prstGeom>
          <a:noFill/>
          <a:ln>
            <a:noFill/>
          </a:ln>
        </p:spPr>
        <p:txBody>
          <a:bodyPr lIns="0" tIns="0"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4" descr="A close up of a mans face&#10;&#10;Description generated with high confidence"/>
          <p:cNvPicPr/>
          <p:nvPr/>
        </p:nvPicPr>
        <p:blipFill>
          <a:blip r:embed="rId1"/>
          <a:stretch/>
        </p:blipFill>
        <p:spPr>
          <a:xfrm>
            <a:off x="194040" y="1238400"/>
            <a:ext cx="7318440" cy="4699800"/>
          </a:xfrm>
          <a:prstGeom prst="rect">
            <a:avLst/>
          </a:prstGeom>
          <a:ln>
            <a:noFill/>
          </a:ln>
        </p:spPr>
      </p:pic>
      <p:pic>
        <p:nvPicPr>
          <p:cNvPr id="131" name="Picture 6" descr="A screenshot of a cell phone&#10;&#10;Description generated with very high confidence"/>
          <p:cNvPicPr/>
          <p:nvPr/>
        </p:nvPicPr>
        <p:blipFill>
          <a:blip r:embed="rId2"/>
          <a:stretch/>
        </p:blipFill>
        <p:spPr>
          <a:xfrm>
            <a:off x="7502760" y="1235160"/>
            <a:ext cx="4592160" cy="314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9326</TotalTime>
  <Application>LibreOffice/6.4.7.2$Linux_X86_64 LibreOffice_project/40$Build-2</Application>
  <Words>9823</Words>
  <Paragraphs>1449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2018-04-24T11:59:53Z</dcterms:created>
  <dc:creator>ערן קאופמן/Eran Kaufman</dc:creator>
  <dc:description/>
  <dc:language>en</dc:language>
  <cp:lastModifiedBy/>
  <cp:lastPrinted>2018-06-19T10:35:30Z</cp:lastPrinted>
  <dcterms:modified xsi:type="dcterms:W3CDTF">2022-09-01T14:42:08Z</dcterms:modified>
  <cp:revision>2600</cp:revision>
  <dc:subject/>
  <dc:title>Introduction to machine learning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6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61</vt:i4>
  </property>
</Properties>
</file>